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72" r:id="rId3"/>
    <p:sldId id="273" r:id="rId4"/>
    <p:sldId id="274" r:id="rId5"/>
    <p:sldId id="275" r:id="rId6"/>
    <p:sldId id="276" r:id="rId7"/>
    <p:sldId id="279" r:id="rId8"/>
    <p:sldId id="278" r:id="rId9"/>
    <p:sldId id="281" r:id="rId10"/>
    <p:sldId id="280" r:id="rId11"/>
    <p:sldId id="282" r:id="rId12"/>
    <p:sldId id="284" r:id="rId13"/>
    <p:sldId id="285" r:id="rId14"/>
    <p:sldId id="286" r:id="rId15"/>
    <p:sldId id="28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066FF"/>
    <a:srgbClr val="04FA7F"/>
    <a:srgbClr val="FF007F"/>
    <a:srgbClr val="0226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15"/>
  </p:normalViewPr>
  <p:slideViewPr>
    <p:cSldViewPr snapToGrid="0" snapToObjects="1">
      <p:cViewPr varScale="1">
        <p:scale>
          <a:sx n="206" d="100"/>
          <a:sy n="206" d="100"/>
        </p:scale>
        <p:origin x="-528" y="-10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CE8370-7547-6947-B618-F09ED5A4FA5C}" type="datetimeFigureOut">
              <a:rPr lang="en-US" smtClean="0"/>
              <a:t>6/10/20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38E240-B400-014D-B599-6D6609518951}" type="slidenum">
              <a:rPr lang="en-US" smtClean="0"/>
              <a:t>‹#›</a:t>
            </a:fld>
            <a:endParaRPr lang="en-US"/>
          </a:p>
        </p:txBody>
      </p:sp>
    </p:spTree>
    <p:extLst>
      <p:ext uri="{BB962C8B-B14F-4D97-AF65-F5344CB8AC3E}">
        <p14:creationId xmlns:p14="http://schemas.microsoft.com/office/powerpoint/2010/main" val="3199616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geomagnetic storm of 17–20 March 2013 is stronger than the previous one with a minimum SYM-H</a:t>
            </a:r>
          </a:p>
          <a:p>
            <a:r>
              <a:rPr lang="en-US" sz="1200" b="0" i="0" u="none" strike="noStrike" kern="1200" baseline="0" dirty="0" smtClean="0">
                <a:solidFill>
                  <a:schemeClr val="tx1"/>
                </a:solidFill>
                <a:latin typeface="+mn-lt"/>
                <a:ea typeface="+mn-ea"/>
                <a:cs typeface="+mn-cs"/>
              </a:rPr>
              <a:t>of ~132 </a:t>
            </a:r>
            <a:r>
              <a:rPr lang="en-US" sz="1200" b="0" i="0" u="none" strike="noStrike" kern="1200" baseline="0" dirty="0" err="1" smtClean="0">
                <a:solidFill>
                  <a:schemeClr val="tx1"/>
                </a:solidFill>
                <a:latin typeface="+mn-lt"/>
                <a:ea typeface="+mn-ea"/>
                <a:cs typeface="+mn-cs"/>
              </a:rPr>
              <a:t>nT.</a:t>
            </a:r>
            <a:r>
              <a:rPr lang="en-US" sz="1200" b="0" i="0" u="none" strike="noStrike" kern="1200" baseline="0" dirty="0" smtClean="0">
                <a:solidFill>
                  <a:schemeClr val="tx1"/>
                </a:solidFill>
                <a:latin typeface="+mn-lt"/>
                <a:ea typeface="+mn-ea"/>
                <a:cs typeface="+mn-cs"/>
              </a:rPr>
              <a:t> The interplanetary data and geomagnetic indices are shown in Figure</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Simplified schematic of ICME and upstream features detected at 1 AU during the analyzed storm intervals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If the ICME has a speed differential relative to</a:t>
            </a:r>
          </a:p>
          <a:p>
            <a:r>
              <a:rPr lang="en-US" sz="1200" b="0" i="0" u="none" strike="noStrike" kern="1200" baseline="0" dirty="0" smtClean="0">
                <a:solidFill>
                  <a:schemeClr val="tx1"/>
                </a:solidFill>
                <a:latin typeface="+mn-lt"/>
                <a:ea typeface="+mn-ea"/>
                <a:cs typeface="+mn-cs"/>
              </a:rPr>
              <a:t>the upstream plasma greater than the local </a:t>
            </a:r>
            <a:r>
              <a:rPr lang="en-US" sz="1200" b="0" i="0" u="none" strike="noStrike" kern="1200" baseline="0" dirty="0" err="1" smtClean="0">
                <a:solidFill>
                  <a:schemeClr val="tx1"/>
                </a:solidFill>
                <a:latin typeface="+mn-lt"/>
                <a:ea typeface="+mn-ea"/>
                <a:cs typeface="+mn-cs"/>
              </a:rPr>
              <a:t>magnetosonic</a:t>
            </a:r>
            <a:r>
              <a:rPr lang="en-US" sz="1200" b="0" i="0" u="none" strike="noStrike" kern="1200" baseline="0" dirty="0" smtClean="0">
                <a:solidFill>
                  <a:schemeClr val="tx1"/>
                </a:solidFill>
                <a:latin typeface="+mn-lt"/>
                <a:ea typeface="+mn-ea"/>
                <a:cs typeface="+mn-cs"/>
              </a:rPr>
              <a:t> wave speed a </a:t>
            </a:r>
            <a:r>
              <a:rPr lang="en-US" sz="1200" b="0" i="0" u="none" strike="noStrike" kern="1200" baseline="0" dirty="0" err="1" smtClean="0">
                <a:solidFill>
                  <a:schemeClr val="tx1"/>
                </a:solidFill>
                <a:latin typeface="+mn-lt"/>
                <a:ea typeface="+mn-ea"/>
                <a:cs typeface="+mn-cs"/>
              </a:rPr>
              <a:t>collisionless</a:t>
            </a:r>
            <a:r>
              <a:rPr lang="en-US" sz="1200" b="0" i="0" u="none" strike="noStrike" kern="1200" baseline="0" dirty="0" smtClean="0">
                <a:solidFill>
                  <a:schemeClr val="tx1"/>
                </a:solidFill>
                <a:latin typeface="+mn-lt"/>
                <a:ea typeface="+mn-ea"/>
                <a:cs typeface="+mn-cs"/>
              </a:rPr>
              <a:t> shock (and sheath) will</a:t>
            </a:r>
          </a:p>
          <a:p>
            <a:r>
              <a:rPr lang="en-US" sz="1200" b="0" i="0" u="none" strike="noStrike" kern="1200" baseline="0" dirty="0" smtClean="0">
                <a:solidFill>
                  <a:schemeClr val="tx1"/>
                </a:solidFill>
                <a:latin typeface="+mn-lt"/>
                <a:ea typeface="+mn-ea"/>
                <a:cs typeface="+mn-cs"/>
              </a:rPr>
              <a:t>form [</a:t>
            </a:r>
            <a:r>
              <a:rPr lang="en-US" sz="1200" b="0" i="0" u="none" strike="noStrike" kern="1200" baseline="0" dirty="0" err="1" smtClean="0">
                <a:solidFill>
                  <a:schemeClr val="tx1"/>
                </a:solidFill>
                <a:latin typeface="+mn-lt"/>
                <a:ea typeface="+mn-ea"/>
                <a:cs typeface="+mn-cs"/>
              </a:rPr>
              <a:t>Tsurutani</a:t>
            </a:r>
            <a:r>
              <a:rPr lang="en-US" sz="1200" b="0" i="0" u="none" strike="noStrike" kern="1200" baseline="0" dirty="0" smtClean="0">
                <a:solidFill>
                  <a:schemeClr val="tx1"/>
                </a:solidFill>
                <a:latin typeface="+mn-lt"/>
                <a:ea typeface="+mn-ea"/>
                <a:cs typeface="+mn-cs"/>
              </a:rPr>
              <a:t> et al., 1988]</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upstream sheath is</a:t>
            </a:r>
          </a:p>
          <a:p>
            <a:r>
              <a:rPr lang="en-US" sz="1200" b="0" i="0" u="none" strike="noStrike" kern="1200" baseline="0" dirty="0" smtClean="0">
                <a:solidFill>
                  <a:schemeClr val="tx1"/>
                </a:solidFill>
                <a:latin typeface="+mn-lt"/>
                <a:ea typeface="+mn-ea"/>
                <a:cs typeface="+mn-cs"/>
              </a:rPr>
              <a:t>compressed and heated slow solar wind which is present sunward of the ICME shock.</a:t>
            </a:r>
            <a:endParaRPr lang="en-US" dirty="0"/>
          </a:p>
        </p:txBody>
      </p:sp>
      <p:sp>
        <p:nvSpPr>
          <p:cNvPr id="4" name="Slide Number Placeholder 3"/>
          <p:cNvSpPr>
            <a:spLocks noGrp="1"/>
          </p:cNvSpPr>
          <p:nvPr>
            <p:ph type="sldNum" sz="quarter" idx="10"/>
          </p:nvPr>
        </p:nvSpPr>
        <p:spPr/>
        <p:txBody>
          <a:bodyPr/>
          <a:lstStyle/>
          <a:p>
            <a:fld id="{0C38E240-B400-014D-B599-6D6609518951}" type="slidenum">
              <a:rPr lang="en-US" smtClean="0"/>
              <a:t>9</a:t>
            </a:fld>
            <a:endParaRPr lang="en-US"/>
          </a:p>
        </p:txBody>
      </p:sp>
    </p:spTree>
    <p:extLst>
      <p:ext uri="{BB962C8B-B14F-4D97-AF65-F5344CB8AC3E}">
        <p14:creationId xmlns:p14="http://schemas.microsoft.com/office/powerpoint/2010/main" val="2219717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Long-lasting negative </a:t>
            </a:r>
            <a:r>
              <a:rPr lang="en-US" sz="1200" b="0" i="0" u="none" strike="noStrike" kern="1200" baseline="0" dirty="0" err="1" smtClean="0">
                <a:solidFill>
                  <a:schemeClr val="tx1"/>
                </a:solidFill>
                <a:latin typeface="+mn-lt"/>
                <a:ea typeface="+mn-ea"/>
                <a:cs typeface="+mn-cs"/>
              </a:rPr>
              <a:t>ionospheric</a:t>
            </a:r>
            <a:r>
              <a:rPr lang="en-US" sz="1200" b="0" i="0" u="none" strike="noStrike" kern="1200" baseline="0" dirty="0" smtClean="0">
                <a:solidFill>
                  <a:schemeClr val="tx1"/>
                </a:solidFill>
                <a:latin typeface="+mn-lt"/>
                <a:ea typeface="+mn-ea"/>
                <a:cs typeface="+mn-cs"/>
              </a:rPr>
              <a:t> storm effects in low and middle </a:t>
            </a:r>
            <a:r>
              <a:rPr lang="en-US" sz="1200" b="0" i="0" u="none" strike="noStrike" kern="1200" baseline="0" dirty="0" err="1" smtClean="0">
                <a:solidFill>
                  <a:schemeClr val="tx1"/>
                </a:solidFill>
                <a:latin typeface="+mn-lt"/>
                <a:ea typeface="+mn-ea"/>
                <a:cs typeface="+mn-cs"/>
              </a:rPr>
              <a:t>lattidues</a:t>
            </a:r>
            <a:r>
              <a:rPr lang="en-US" sz="1200" b="0" i="0" u="none" strike="noStrike" kern="1200" baseline="0" dirty="0" smtClean="0">
                <a:solidFill>
                  <a:schemeClr val="tx1"/>
                </a:solidFill>
                <a:latin typeface="+mn-lt"/>
                <a:ea typeface="+mn-ea"/>
                <a:cs typeface="+mn-cs"/>
              </a:rPr>
              <a:t>,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an </a:t>
            </a:r>
            <a:r>
              <a:rPr lang="en-US" sz="1200" b="0" i="0" u="none" strike="noStrike" kern="1200" baseline="0" dirty="0" err="1" smtClean="0">
                <a:solidFill>
                  <a:schemeClr val="tx1"/>
                </a:solidFill>
                <a:latin typeface="+mn-lt"/>
                <a:ea typeface="+mn-ea"/>
                <a:cs typeface="+mn-cs"/>
              </a:rPr>
              <a:t>ionospheric</a:t>
            </a:r>
            <a:r>
              <a:rPr lang="en-US" sz="1200" b="0" i="0" u="none" strike="noStrike" kern="1200" baseline="0" dirty="0" smtClean="0">
                <a:solidFill>
                  <a:schemeClr val="tx1"/>
                </a:solidFill>
                <a:latin typeface="+mn-lt"/>
                <a:ea typeface="+mn-ea"/>
                <a:cs typeface="+mn-cs"/>
              </a:rPr>
              <a:t> electron density reanalysis algorithm was used to generate global optimized electron density by assimilating ~10 low Earth orbit satellites based and ~450 ground global. The reanalyzed electron density could identify the large-scale </a:t>
            </a:r>
            <a:r>
              <a:rPr lang="en-US" sz="1200" b="0" i="0" u="none" strike="noStrike" kern="1200" baseline="0" dirty="0" err="1" smtClean="0">
                <a:solidFill>
                  <a:schemeClr val="tx1"/>
                </a:solidFill>
                <a:latin typeface="+mn-lt"/>
                <a:ea typeface="+mn-ea"/>
                <a:cs typeface="+mn-cs"/>
              </a:rPr>
              <a:t>ionospheric</a:t>
            </a:r>
            <a:r>
              <a:rPr lang="en-US" sz="1200" b="0" i="0" u="none" strike="noStrike" kern="1200" baseline="0" dirty="0" smtClean="0">
                <a:solidFill>
                  <a:schemeClr val="tx1"/>
                </a:solidFill>
                <a:latin typeface="+mn-lt"/>
                <a:ea typeface="+mn-ea"/>
                <a:cs typeface="+mn-cs"/>
              </a:rPr>
              <a:t> features quite well during storm time, including the storm-enhanced density, the positive </a:t>
            </a:r>
            <a:r>
              <a:rPr lang="en-US" sz="1200" b="0" i="0" u="none" strike="noStrike" kern="1200" baseline="0" dirty="0" err="1" smtClean="0">
                <a:solidFill>
                  <a:schemeClr val="tx1"/>
                </a:solidFill>
                <a:latin typeface="+mn-lt"/>
                <a:ea typeface="+mn-ea"/>
                <a:cs typeface="+mn-cs"/>
              </a:rPr>
              <a:t>ionospheric</a:t>
            </a:r>
            <a:r>
              <a:rPr lang="en-US" sz="1200" b="0" i="0" u="none" strike="noStrike" kern="1200" baseline="0" dirty="0" smtClean="0">
                <a:solidFill>
                  <a:schemeClr val="tx1"/>
                </a:solidFill>
                <a:latin typeface="+mn-lt"/>
                <a:ea typeface="+mn-ea"/>
                <a:cs typeface="+mn-cs"/>
              </a:rPr>
              <a:t> storm effect during the initial and main phases, and the negative </a:t>
            </a:r>
            <a:r>
              <a:rPr lang="en-US" sz="1200" b="0" i="0" u="none" strike="noStrike" kern="1200" baseline="0" dirty="0" err="1" smtClean="0">
                <a:solidFill>
                  <a:schemeClr val="tx1"/>
                </a:solidFill>
                <a:latin typeface="+mn-lt"/>
                <a:ea typeface="+mn-ea"/>
                <a:cs typeface="+mn-cs"/>
              </a:rPr>
              <a:t>ionospheric</a:t>
            </a:r>
            <a:r>
              <a:rPr lang="en-US" sz="1200" b="0" i="0" u="none" strike="noStrike" kern="1200" baseline="0" dirty="0" smtClean="0">
                <a:solidFill>
                  <a:schemeClr val="tx1"/>
                </a:solidFill>
                <a:latin typeface="+mn-lt"/>
                <a:ea typeface="+mn-ea"/>
                <a:cs typeface="+mn-cs"/>
              </a:rPr>
              <a:t> storm effect during the recovery phase. Inter-hemispheric asymmetry. </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Modeling effort with TIEGCM has been conducted to identify the mechanisms for SED and the tongue of ionization (TOI) through term analysis. </a:t>
            </a:r>
            <a:endParaRPr lang="en-US" dirty="0"/>
          </a:p>
        </p:txBody>
      </p:sp>
      <p:sp>
        <p:nvSpPr>
          <p:cNvPr id="4" name="Slide Number Placeholder 3"/>
          <p:cNvSpPr>
            <a:spLocks noGrp="1"/>
          </p:cNvSpPr>
          <p:nvPr>
            <p:ph type="sldNum" sz="quarter" idx="10"/>
          </p:nvPr>
        </p:nvSpPr>
        <p:spPr/>
        <p:txBody>
          <a:bodyPr/>
          <a:lstStyle/>
          <a:p>
            <a:fld id="{0C38E240-B400-014D-B599-6D6609518951}" type="slidenum">
              <a:rPr lang="en-US" smtClean="0"/>
              <a:t>10</a:t>
            </a:fld>
            <a:endParaRPr lang="en-US"/>
          </a:p>
        </p:txBody>
      </p:sp>
    </p:spTree>
    <p:extLst>
      <p:ext uri="{BB962C8B-B14F-4D97-AF65-F5344CB8AC3E}">
        <p14:creationId xmlns:p14="http://schemas.microsoft.com/office/powerpoint/2010/main" val="1300798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These three modes were reflected in the aurora and in </a:t>
            </a:r>
            <a:r>
              <a:rPr lang="en-US" sz="1200" b="0" i="0" u="none" strike="noStrike" kern="1200" baseline="0" dirty="0" err="1" smtClean="0">
                <a:solidFill>
                  <a:schemeClr val="tx1"/>
                </a:solidFill>
                <a:latin typeface="+mn-lt"/>
                <a:ea typeface="+mn-ea"/>
                <a:cs typeface="+mn-cs"/>
              </a:rPr>
              <a:t>ionospheric</a:t>
            </a:r>
            <a:r>
              <a:rPr lang="en-US" sz="1200" b="0" i="0" u="none" strike="noStrike" kern="1200" baseline="0" dirty="0" smtClean="0">
                <a:solidFill>
                  <a:schemeClr val="tx1"/>
                </a:solidFill>
                <a:latin typeface="+mn-lt"/>
                <a:ea typeface="+mn-ea"/>
                <a:cs typeface="+mn-cs"/>
              </a:rPr>
              <a:t> and field-aligned currents: </a:t>
            </a:r>
            <a:r>
              <a:rPr lang="en-US" sz="1200" b="0" i="0" u="none" strike="noStrike" kern="1200" baseline="0" dirty="0" err="1" smtClean="0">
                <a:solidFill>
                  <a:schemeClr val="tx1"/>
                </a:solidFill>
                <a:latin typeface="+mn-lt"/>
                <a:ea typeface="+mn-ea"/>
                <a:cs typeface="+mn-cs"/>
              </a:rPr>
              <a:t>polarward</a:t>
            </a:r>
            <a:r>
              <a:rPr lang="en-US" sz="1200" b="0" i="0" u="none" strike="noStrike" kern="1200" baseline="0" dirty="0" smtClean="0">
                <a:solidFill>
                  <a:schemeClr val="tx1"/>
                </a:solidFill>
                <a:latin typeface="+mn-lt"/>
                <a:ea typeface="+mn-ea"/>
                <a:cs typeface="+mn-cs"/>
              </a:rPr>
              <a:t> expansion, </a:t>
            </a:r>
            <a:r>
              <a:rPr lang="en-US" sz="1200" b="0" i="0" u="none" strike="noStrike" kern="1200" baseline="0" dirty="0" err="1" smtClean="0">
                <a:solidFill>
                  <a:schemeClr val="tx1"/>
                </a:solidFill>
                <a:latin typeface="+mn-lt"/>
                <a:ea typeface="+mn-ea"/>
                <a:cs typeface="+mn-cs"/>
              </a:rPr>
              <a:t>equatorward</a:t>
            </a:r>
            <a:r>
              <a:rPr lang="en-US" sz="1200" b="0" i="0" u="none" strike="noStrike" kern="1200" baseline="0" dirty="0" smtClean="0">
                <a:solidFill>
                  <a:schemeClr val="tx1"/>
                </a:solidFill>
                <a:latin typeface="+mn-lt"/>
                <a:ea typeface="+mn-ea"/>
                <a:cs typeface="+mn-cs"/>
              </a:rPr>
              <a:t> expansion and structured </a:t>
            </a:r>
            <a:r>
              <a:rPr lang="en-US" sz="1200" b="0" i="0" u="none" strike="noStrike" kern="1200" baseline="0" dirty="0" err="1" smtClean="0">
                <a:solidFill>
                  <a:schemeClr val="tx1"/>
                </a:solidFill>
                <a:latin typeface="+mn-lt"/>
                <a:ea typeface="+mn-ea"/>
                <a:cs typeface="+mn-cs"/>
              </a:rPr>
              <a:t>bursty</a:t>
            </a:r>
            <a:r>
              <a:rPr lang="en-US" sz="1200" b="0" i="0" u="none" strike="noStrike" kern="1200" baseline="0" dirty="0" smtClean="0">
                <a:solidFill>
                  <a:schemeClr val="tx1"/>
                </a:solidFill>
                <a:latin typeface="+mn-lt"/>
                <a:ea typeface="+mn-ea"/>
                <a:cs typeface="+mn-cs"/>
              </a:rPr>
              <a:t> flow. </a:t>
            </a:r>
            <a:endParaRPr lang="en-US" dirty="0"/>
          </a:p>
        </p:txBody>
      </p:sp>
      <p:sp>
        <p:nvSpPr>
          <p:cNvPr id="4" name="Slide Number Placeholder 3"/>
          <p:cNvSpPr>
            <a:spLocks noGrp="1"/>
          </p:cNvSpPr>
          <p:nvPr>
            <p:ph type="sldNum" sz="quarter" idx="10"/>
          </p:nvPr>
        </p:nvSpPr>
        <p:spPr/>
        <p:txBody>
          <a:bodyPr/>
          <a:lstStyle/>
          <a:p>
            <a:fld id="{0C38E240-B400-014D-B599-6D6609518951}" type="slidenum">
              <a:rPr lang="en-US" smtClean="0"/>
              <a:t>12</a:t>
            </a:fld>
            <a:endParaRPr lang="en-US"/>
          </a:p>
        </p:txBody>
      </p:sp>
    </p:spTree>
    <p:extLst>
      <p:ext uri="{BB962C8B-B14F-4D97-AF65-F5344CB8AC3E}">
        <p14:creationId xmlns:p14="http://schemas.microsoft.com/office/powerpoint/2010/main" val="3082319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EF10ED-C61B-B34C-8439-49B6251F3B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900E839-298E-514E-99F3-6527493315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809380F-0E87-4849-808A-05BDC488741D}"/>
              </a:ext>
            </a:extLst>
          </p:cNvPr>
          <p:cNvSpPr>
            <a:spLocks noGrp="1"/>
          </p:cNvSpPr>
          <p:nvPr>
            <p:ph type="dt" sz="half" idx="10"/>
          </p:nvPr>
        </p:nvSpPr>
        <p:spPr/>
        <p:txBody>
          <a:bodyPr/>
          <a:lstStyle/>
          <a:p>
            <a:fld id="{5F28BF85-2652-3C46-AFB4-B05247107C55}" type="datetime1">
              <a:rPr lang="en-US" smtClean="0"/>
              <a:t>6/10/20</a:t>
            </a:fld>
            <a:endParaRPr lang="en-US"/>
          </a:p>
        </p:txBody>
      </p:sp>
      <p:sp>
        <p:nvSpPr>
          <p:cNvPr id="5" name="Footer Placeholder 4">
            <a:extLst>
              <a:ext uri="{FF2B5EF4-FFF2-40B4-BE49-F238E27FC236}">
                <a16:creationId xmlns:a16="http://schemas.microsoft.com/office/drawing/2014/main" xmlns="" id="{AEBBEE25-32A7-514B-9499-985CC18DD0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31F8DA9-6F5E-6840-87F1-510F56AD0435}"/>
              </a:ext>
            </a:extLst>
          </p:cNvPr>
          <p:cNvSpPr>
            <a:spLocks noGrp="1"/>
          </p:cNvSpPr>
          <p:nvPr>
            <p:ph type="sldNum" sz="quarter" idx="12"/>
          </p:nvPr>
        </p:nvSpPr>
        <p:spPr/>
        <p:txBody>
          <a:bodyPr/>
          <a:lstStyle/>
          <a:p>
            <a:fld id="{2069B4F0-B76E-F94E-A4D1-C8C5D2805334}" type="slidenum">
              <a:rPr lang="en-US" smtClean="0"/>
              <a:t>‹#›</a:t>
            </a:fld>
            <a:endParaRPr lang="en-US"/>
          </a:p>
        </p:txBody>
      </p:sp>
    </p:spTree>
    <p:extLst>
      <p:ext uri="{BB962C8B-B14F-4D97-AF65-F5344CB8AC3E}">
        <p14:creationId xmlns:p14="http://schemas.microsoft.com/office/powerpoint/2010/main" val="2463112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E5EA5E-5592-5148-AFF3-C8E2973316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E0F5BD8-28F4-704A-BEAC-35272AB3407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4A192E-B57A-C84C-B7CF-BC0A8F3429D4}"/>
              </a:ext>
            </a:extLst>
          </p:cNvPr>
          <p:cNvSpPr>
            <a:spLocks noGrp="1"/>
          </p:cNvSpPr>
          <p:nvPr>
            <p:ph type="dt" sz="half" idx="10"/>
          </p:nvPr>
        </p:nvSpPr>
        <p:spPr/>
        <p:txBody>
          <a:bodyPr/>
          <a:lstStyle/>
          <a:p>
            <a:fld id="{A1C86CA6-614F-A94A-81AD-43650E8CD058}" type="datetime1">
              <a:rPr lang="en-US" smtClean="0"/>
              <a:t>6/10/20</a:t>
            </a:fld>
            <a:endParaRPr lang="en-US"/>
          </a:p>
        </p:txBody>
      </p:sp>
      <p:sp>
        <p:nvSpPr>
          <p:cNvPr id="5" name="Footer Placeholder 4">
            <a:extLst>
              <a:ext uri="{FF2B5EF4-FFF2-40B4-BE49-F238E27FC236}">
                <a16:creationId xmlns:a16="http://schemas.microsoft.com/office/drawing/2014/main" xmlns="" id="{3D0463C5-D267-C44C-8FF1-850A2325F3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56889F0-7915-3E4E-B075-0E5E7CC8AC70}"/>
              </a:ext>
            </a:extLst>
          </p:cNvPr>
          <p:cNvSpPr>
            <a:spLocks noGrp="1"/>
          </p:cNvSpPr>
          <p:nvPr>
            <p:ph type="sldNum" sz="quarter" idx="12"/>
          </p:nvPr>
        </p:nvSpPr>
        <p:spPr/>
        <p:txBody>
          <a:bodyPr/>
          <a:lstStyle/>
          <a:p>
            <a:fld id="{2069B4F0-B76E-F94E-A4D1-C8C5D2805334}" type="slidenum">
              <a:rPr lang="en-US" smtClean="0"/>
              <a:t>‹#›</a:t>
            </a:fld>
            <a:endParaRPr lang="en-US"/>
          </a:p>
        </p:txBody>
      </p:sp>
    </p:spTree>
    <p:extLst>
      <p:ext uri="{BB962C8B-B14F-4D97-AF65-F5344CB8AC3E}">
        <p14:creationId xmlns:p14="http://schemas.microsoft.com/office/powerpoint/2010/main" val="3738271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DE5D192-ED10-524C-8FCD-3D90C49BF7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218921F-D379-1E43-9FE3-36F88AE9E24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3524801-AECA-F74D-B3F0-5C36D33E957D}"/>
              </a:ext>
            </a:extLst>
          </p:cNvPr>
          <p:cNvSpPr>
            <a:spLocks noGrp="1"/>
          </p:cNvSpPr>
          <p:nvPr>
            <p:ph type="dt" sz="half" idx="10"/>
          </p:nvPr>
        </p:nvSpPr>
        <p:spPr/>
        <p:txBody>
          <a:bodyPr/>
          <a:lstStyle/>
          <a:p>
            <a:fld id="{EB26EE90-2BF8-464E-81B4-7255D95D5339}" type="datetime1">
              <a:rPr lang="en-US" smtClean="0"/>
              <a:t>6/10/20</a:t>
            </a:fld>
            <a:endParaRPr lang="en-US"/>
          </a:p>
        </p:txBody>
      </p:sp>
      <p:sp>
        <p:nvSpPr>
          <p:cNvPr id="5" name="Footer Placeholder 4">
            <a:extLst>
              <a:ext uri="{FF2B5EF4-FFF2-40B4-BE49-F238E27FC236}">
                <a16:creationId xmlns:a16="http://schemas.microsoft.com/office/drawing/2014/main" xmlns="" id="{E2D01454-D140-7942-9C0B-1B641922AE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820E45F-DA0E-F446-9D63-F0BF78D70495}"/>
              </a:ext>
            </a:extLst>
          </p:cNvPr>
          <p:cNvSpPr>
            <a:spLocks noGrp="1"/>
          </p:cNvSpPr>
          <p:nvPr>
            <p:ph type="sldNum" sz="quarter" idx="12"/>
          </p:nvPr>
        </p:nvSpPr>
        <p:spPr/>
        <p:txBody>
          <a:bodyPr/>
          <a:lstStyle/>
          <a:p>
            <a:fld id="{2069B4F0-B76E-F94E-A4D1-C8C5D2805334}" type="slidenum">
              <a:rPr lang="en-US" smtClean="0"/>
              <a:t>‹#›</a:t>
            </a:fld>
            <a:endParaRPr lang="en-US"/>
          </a:p>
        </p:txBody>
      </p:sp>
    </p:spTree>
    <p:extLst>
      <p:ext uri="{BB962C8B-B14F-4D97-AF65-F5344CB8AC3E}">
        <p14:creationId xmlns:p14="http://schemas.microsoft.com/office/powerpoint/2010/main" val="54463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844B1D-B1A0-2248-AC39-5BFD4D949C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5E0A28D-C1EC-5C4B-9179-1749CF58492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849F7E9-858A-9147-9176-CBB602FC0062}"/>
              </a:ext>
            </a:extLst>
          </p:cNvPr>
          <p:cNvSpPr>
            <a:spLocks noGrp="1"/>
          </p:cNvSpPr>
          <p:nvPr>
            <p:ph type="dt" sz="half" idx="10"/>
          </p:nvPr>
        </p:nvSpPr>
        <p:spPr/>
        <p:txBody>
          <a:bodyPr/>
          <a:lstStyle/>
          <a:p>
            <a:fld id="{E86B29CA-317A-4F4A-9E55-058966626A3A}" type="datetime1">
              <a:rPr lang="en-US" smtClean="0"/>
              <a:t>6/10/20</a:t>
            </a:fld>
            <a:endParaRPr lang="en-US"/>
          </a:p>
        </p:txBody>
      </p:sp>
      <p:sp>
        <p:nvSpPr>
          <p:cNvPr id="5" name="Footer Placeholder 4">
            <a:extLst>
              <a:ext uri="{FF2B5EF4-FFF2-40B4-BE49-F238E27FC236}">
                <a16:creationId xmlns:a16="http://schemas.microsoft.com/office/drawing/2014/main" xmlns="" id="{EBF8951B-7EF9-404A-9012-7E0F5863A0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D8E73FE-8FB0-EC4E-8AB4-973AB16DCC10}"/>
              </a:ext>
            </a:extLst>
          </p:cNvPr>
          <p:cNvSpPr>
            <a:spLocks noGrp="1"/>
          </p:cNvSpPr>
          <p:nvPr>
            <p:ph type="sldNum" sz="quarter" idx="12"/>
          </p:nvPr>
        </p:nvSpPr>
        <p:spPr/>
        <p:txBody>
          <a:bodyPr/>
          <a:lstStyle/>
          <a:p>
            <a:fld id="{2069B4F0-B76E-F94E-A4D1-C8C5D2805334}" type="slidenum">
              <a:rPr lang="en-US" smtClean="0"/>
              <a:t>‹#›</a:t>
            </a:fld>
            <a:endParaRPr lang="en-US"/>
          </a:p>
        </p:txBody>
      </p:sp>
    </p:spTree>
    <p:extLst>
      <p:ext uri="{BB962C8B-B14F-4D97-AF65-F5344CB8AC3E}">
        <p14:creationId xmlns:p14="http://schemas.microsoft.com/office/powerpoint/2010/main" val="1422893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ED7454-E29A-F94E-A153-7D0813C075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7C1320A-0DB9-2B4F-9C34-DBC66B6702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5A4F9F58-8057-E242-A2B5-72F453E6337C}"/>
              </a:ext>
            </a:extLst>
          </p:cNvPr>
          <p:cNvSpPr>
            <a:spLocks noGrp="1"/>
          </p:cNvSpPr>
          <p:nvPr>
            <p:ph type="dt" sz="half" idx="10"/>
          </p:nvPr>
        </p:nvSpPr>
        <p:spPr/>
        <p:txBody>
          <a:bodyPr/>
          <a:lstStyle/>
          <a:p>
            <a:fld id="{CCAC0EC4-B291-5E49-9937-07D7E8E04FBE}" type="datetime1">
              <a:rPr lang="en-US" smtClean="0"/>
              <a:t>6/10/20</a:t>
            </a:fld>
            <a:endParaRPr lang="en-US"/>
          </a:p>
        </p:txBody>
      </p:sp>
      <p:sp>
        <p:nvSpPr>
          <p:cNvPr id="5" name="Footer Placeholder 4">
            <a:extLst>
              <a:ext uri="{FF2B5EF4-FFF2-40B4-BE49-F238E27FC236}">
                <a16:creationId xmlns:a16="http://schemas.microsoft.com/office/drawing/2014/main" xmlns="" id="{34549B12-F266-0C4A-B43A-74F84AAB98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60D15D4-ADCD-A54A-BF43-E10CDBCF1A60}"/>
              </a:ext>
            </a:extLst>
          </p:cNvPr>
          <p:cNvSpPr>
            <a:spLocks noGrp="1"/>
          </p:cNvSpPr>
          <p:nvPr>
            <p:ph type="sldNum" sz="quarter" idx="12"/>
          </p:nvPr>
        </p:nvSpPr>
        <p:spPr/>
        <p:txBody>
          <a:bodyPr/>
          <a:lstStyle/>
          <a:p>
            <a:fld id="{2069B4F0-B76E-F94E-A4D1-C8C5D2805334}" type="slidenum">
              <a:rPr lang="en-US" smtClean="0"/>
              <a:t>‹#›</a:t>
            </a:fld>
            <a:endParaRPr lang="en-US"/>
          </a:p>
        </p:txBody>
      </p:sp>
    </p:spTree>
    <p:extLst>
      <p:ext uri="{BB962C8B-B14F-4D97-AF65-F5344CB8AC3E}">
        <p14:creationId xmlns:p14="http://schemas.microsoft.com/office/powerpoint/2010/main" val="287764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F59EF0-B4E4-AB4E-93E4-DB7E024BAB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CD75F05-2F2C-A941-8D9E-FD2B4E325FB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F68E49E-A639-3E48-8E91-CF58533DBCA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E10CA70-FA43-8C43-9804-9741F2A1D7FB}"/>
              </a:ext>
            </a:extLst>
          </p:cNvPr>
          <p:cNvSpPr>
            <a:spLocks noGrp="1"/>
          </p:cNvSpPr>
          <p:nvPr>
            <p:ph type="dt" sz="half" idx="10"/>
          </p:nvPr>
        </p:nvSpPr>
        <p:spPr/>
        <p:txBody>
          <a:bodyPr/>
          <a:lstStyle/>
          <a:p>
            <a:fld id="{B9125130-2C32-7643-9F10-45D6DE28C241}" type="datetime1">
              <a:rPr lang="en-US" smtClean="0"/>
              <a:t>6/10/20</a:t>
            </a:fld>
            <a:endParaRPr lang="en-US"/>
          </a:p>
        </p:txBody>
      </p:sp>
      <p:sp>
        <p:nvSpPr>
          <p:cNvPr id="6" name="Footer Placeholder 5">
            <a:extLst>
              <a:ext uri="{FF2B5EF4-FFF2-40B4-BE49-F238E27FC236}">
                <a16:creationId xmlns:a16="http://schemas.microsoft.com/office/drawing/2014/main" xmlns="" id="{5761C9AD-499B-844C-A342-A55E780A6C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B5E8B25-D078-D14A-A3B4-69B8E59C4755}"/>
              </a:ext>
            </a:extLst>
          </p:cNvPr>
          <p:cNvSpPr>
            <a:spLocks noGrp="1"/>
          </p:cNvSpPr>
          <p:nvPr>
            <p:ph type="sldNum" sz="quarter" idx="12"/>
          </p:nvPr>
        </p:nvSpPr>
        <p:spPr/>
        <p:txBody>
          <a:bodyPr/>
          <a:lstStyle/>
          <a:p>
            <a:fld id="{2069B4F0-B76E-F94E-A4D1-C8C5D2805334}" type="slidenum">
              <a:rPr lang="en-US" smtClean="0"/>
              <a:t>‹#›</a:t>
            </a:fld>
            <a:endParaRPr lang="en-US"/>
          </a:p>
        </p:txBody>
      </p:sp>
    </p:spTree>
    <p:extLst>
      <p:ext uri="{BB962C8B-B14F-4D97-AF65-F5344CB8AC3E}">
        <p14:creationId xmlns:p14="http://schemas.microsoft.com/office/powerpoint/2010/main" val="1213420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579420-F55E-1C42-9911-8C4B5768399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50184AD-C302-5148-BFE9-1F0334D32E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1B9725FB-3999-C641-AB3D-5EDBB82F5E5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9CC1D18-A4BD-0844-9AE5-423C02057A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DA082A31-5F5B-F14F-9C81-F1F34947943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42C265B-781B-F644-88CC-8E0674940DE4}"/>
              </a:ext>
            </a:extLst>
          </p:cNvPr>
          <p:cNvSpPr>
            <a:spLocks noGrp="1"/>
          </p:cNvSpPr>
          <p:nvPr>
            <p:ph type="dt" sz="half" idx="10"/>
          </p:nvPr>
        </p:nvSpPr>
        <p:spPr/>
        <p:txBody>
          <a:bodyPr/>
          <a:lstStyle/>
          <a:p>
            <a:fld id="{6A35BE49-993F-1C45-A277-A284CC951911}" type="datetime1">
              <a:rPr lang="en-US" smtClean="0"/>
              <a:t>6/10/20</a:t>
            </a:fld>
            <a:endParaRPr lang="en-US"/>
          </a:p>
        </p:txBody>
      </p:sp>
      <p:sp>
        <p:nvSpPr>
          <p:cNvPr id="8" name="Footer Placeholder 7">
            <a:extLst>
              <a:ext uri="{FF2B5EF4-FFF2-40B4-BE49-F238E27FC236}">
                <a16:creationId xmlns:a16="http://schemas.microsoft.com/office/drawing/2014/main" xmlns="" id="{E82C4BB8-001B-AE47-ACA5-B20C364D911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1E083F59-C659-9645-9815-E8EB2C451A67}"/>
              </a:ext>
            </a:extLst>
          </p:cNvPr>
          <p:cNvSpPr>
            <a:spLocks noGrp="1"/>
          </p:cNvSpPr>
          <p:nvPr>
            <p:ph type="sldNum" sz="quarter" idx="12"/>
          </p:nvPr>
        </p:nvSpPr>
        <p:spPr/>
        <p:txBody>
          <a:bodyPr/>
          <a:lstStyle/>
          <a:p>
            <a:fld id="{2069B4F0-B76E-F94E-A4D1-C8C5D2805334}" type="slidenum">
              <a:rPr lang="en-US" smtClean="0"/>
              <a:t>‹#›</a:t>
            </a:fld>
            <a:endParaRPr lang="en-US"/>
          </a:p>
        </p:txBody>
      </p:sp>
    </p:spTree>
    <p:extLst>
      <p:ext uri="{BB962C8B-B14F-4D97-AF65-F5344CB8AC3E}">
        <p14:creationId xmlns:p14="http://schemas.microsoft.com/office/powerpoint/2010/main" val="1332556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3DBED1-1401-B149-9317-5D43D05767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4C63945-791C-854B-90B6-EE01621DAEF0}"/>
              </a:ext>
            </a:extLst>
          </p:cNvPr>
          <p:cNvSpPr>
            <a:spLocks noGrp="1"/>
          </p:cNvSpPr>
          <p:nvPr>
            <p:ph type="dt" sz="half" idx="10"/>
          </p:nvPr>
        </p:nvSpPr>
        <p:spPr/>
        <p:txBody>
          <a:bodyPr/>
          <a:lstStyle/>
          <a:p>
            <a:fld id="{FECF6A9E-1BB5-D044-8215-FEB4DAFF6B85}" type="datetime1">
              <a:rPr lang="en-US" smtClean="0"/>
              <a:t>6/10/20</a:t>
            </a:fld>
            <a:endParaRPr lang="en-US"/>
          </a:p>
        </p:txBody>
      </p:sp>
      <p:sp>
        <p:nvSpPr>
          <p:cNvPr id="4" name="Footer Placeholder 3">
            <a:extLst>
              <a:ext uri="{FF2B5EF4-FFF2-40B4-BE49-F238E27FC236}">
                <a16:creationId xmlns:a16="http://schemas.microsoft.com/office/drawing/2014/main" xmlns="" id="{A72CBB28-2BB9-3543-B588-109F68E908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586F0FD-DA9A-CD4E-A13A-71CD56E1859C}"/>
              </a:ext>
            </a:extLst>
          </p:cNvPr>
          <p:cNvSpPr>
            <a:spLocks noGrp="1"/>
          </p:cNvSpPr>
          <p:nvPr>
            <p:ph type="sldNum" sz="quarter" idx="12"/>
          </p:nvPr>
        </p:nvSpPr>
        <p:spPr/>
        <p:txBody>
          <a:bodyPr/>
          <a:lstStyle/>
          <a:p>
            <a:fld id="{2069B4F0-B76E-F94E-A4D1-C8C5D2805334}" type="slidenum">
              <a:rPr lang="en-US" smtClean="0"/>
              <a:t>‹#›</a:t>
            </a:fld>
            <a:endParaRPr lang="en-US"/>
          </a:p>
        </p:txBody>
      </p:sp>
    </p:spTree>
    <p:extLst>
      <p:ext uri="{BB962C8B-B14F-4D97-AF65-F5344CB8AC3E}">
        <p14:creationId xmlns:p14="http://schemas.microsoft.com/office/powerpoint/2010/main" val="3890033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6315011-577F-B747-83B2-B2FCE8EFE597}"/>
              </a:ext>
            </a:extLst>
          </p:cNvPr>
          <p:cNvSpPr>
            <a:spLocks noGrp="1"/>
          </p:cNvSpPr>
          <p:nvPr>
            <p:ph type="dt" sz="half" idx="10"/>
          </p:nvPr>
        </p:nvSpPr>
        <p:spPr/>
        <p:txBody>
          <a:bodyPr/>
          <a:lstStyle/>
          <a:p>
            <a:fld id="{D60AE94D-58D8-C940-B1CD-C729904496D7}" type="datetime1">
              <a:rPr lang="en-US" smtClean="0"/>
              <a:t>6/10/20</a:t>
            </a:fld>
            <a:endParaRPr lang="en-US"/>
          </a:p>
        </p:txBody>
      </p:sp>
      <p:sp>
        <p:nvSpPr>
          <p:cNvPr id="3" name="Footer Placeholder 2">
            <a:extLst>
              <a:ext uri="{FF2B5EF4-FFF2-40B4-BE49-F238E27FC236}">
                <a16:creationId xmlns:a16="http://schemas.microsoft.com/office/drawing/2014/main" xmlns="" id="{A306F120-1658-9F4B-8478-A426A5A1D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74E717C-BC2A-6B4E-9335-D5369F30805C}"/>
              </a:ext>
            </a:extLst>
          </p:cNvPr>
          <p:cNvSpPr>
            <a:spLocks noGrp="1"/>
          </p:cNvSpPr>
          <p:nvPr>
            <p:ph type="sldNum" sz="quarter" idx="12"/>
          </p:nvPr>
        </p:nvSpPr>
        <p:spPr/>
        <p:txBody>
          <a:bodyPr/>
          <a:lstStyle/>
          <a:p>
            <a:fld id="{2069B4F0-B76E-F94E-A4D1-C8C5D2805334}" type="slidenum">
              <a:rPr lang="en-US" smtClean="0"/>
              <a:t>‹#›</a:t>
            </a:fld>
            <a:endParaRPr lang="en-US"/>
          </a:p>
        </p:txBody>
      </p:sp>
    </p:spTree>
    <p:extLst>
      <p:ext uri="{BB962C8B-B14F-4D97-AF65-F5344CB8AC3E}">
        <p14:creationId xmlns:p14="http://schemas.microsoft.com/office/powerpoint/2010/main" val="3281543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F8365C-7C89-B441-BCCD-BF0DAD3D0D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F44B73E-1467-2B42-8AAB-883EB42900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2B73E3B-8979-DA43-9EBA-932EB4F351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21C4FAC1-C4EF-4E40-8238-3BB6FA1C100C}"/>
              </a:ext>
            </a:extLst>
          </p:cNvPr>
          <p:cNvSpPr>
            <a:spLocks noGrp="1"/>
          </p:cNvSpPr>
          <p:nvPr>
            <p:ph type="dt" sz="half" idx="10"/>
          </p:nvPr>
        </p:nvSpPr>
        <p:spPr/>
        <p:txBody>
          <a:bodyPr/>
          <a:lstStyle/>
          <a:p>
            <a:fld id="{BFCBC732-AE7F-124A-B475-25413A972EE5}" type="datetime1">
              <a:rPr lang="en-US" smtClean="0"/>
              <a:t>6/10/20</a:t>
            </a:fld>
            <a:endParaRPr lang="en-US"/>
          </a:p>
        </p:txBody>
      </p:sp>
      <p:sp>
        <p:nvSpPr>
          <p:cNvPr id="6" name="Footer Placeholder 5">
            <a:extLst>
              <a:ext uri="{FF2B5EF4-FFF2-40B4-BE49-F238E27FC236}">
                <a16:creationId xmlns:a16="http://schemas.microsoft.com/office/drawing/2014/main" xmlns="" id="{48CE1402-961A-B647-86CD-01F32C06EB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825CDC9-50A0-A546-BD46-81BBADD9A459}"/>
              </a:ext>
            </a:extLst>
          </p:cNvPr>
          <p:cNvSpPr>
            <a:spLocks noGrp="1"/>
          </p:cNvSpPr>
          <p:nvPr>
            <p:ph type="sldNum" sz="quarter" idx="12"/>
          </p:nvPr>
        </p:nvSpPr>
        <p:spPr/>
        <p:txBody>
          <a:bodyPr/>
          <a:lstStyle/>
          <a:p>
            <a:fld id="{2069B4F0-B76E-F94E-A4D1-C8C5D2805334}" type="slidenum">
              <a:rPr lang="en-US" smtClean="0"/>
              <a:t>‹#›</a:t>
            </a:fld>
            <a:endParaRPr lang="en-US"/>
          </a:p>
        </p:txBody>
      </p:sp>
    </p:spTree>
    <p:extLst>
      <p:ext uri="{BB962C8B-B14F-4D97-AF65-F5344CB8AC3E}">
        <p14:creationId xmlns:p14="http://schemas.microsoft.com/office/powerpoint/2010/main" val="598387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1199DE-C2BE-5345-AB23-F1D404EDD4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72B74F4-19C4-654D-9E4D-FE3ECCC7FA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281A475-FC3D-E548-BE2A-6E694DF18A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EAEDC943-0BDC-FC49-9DE2-B9737B298A0C}"/>
              </a:ext>
            </a:extLst>
          </p:cNvPr>
          <p:cNvSpPr>
            <a:spLocks noGrp="1"/>
          </p:cNvSpPr>
          <p:nvPr>
            <p:ph type="dt" sz="half" idx="10"/>
          </p:nvPr>
        </p:nvSpPr>
        <p:spPr/>
        <p:txBody>
          <a:bodyPr/>
          <a:lstStyle/>
          <a:p>
            <a:fld id="{5AE32E7A-936E-4D4B-BA7C-13C7A3810D7F}" type="datetime1">
              <a:rPr lang="en-US" smtClean="0"/>
              <a:t>6/10/20</a:t>
            </a:fld>
            <a:endParaRPr lang="en-US"/>
          </a:p>
        </p:txBody>
      </p:sp>
      <p:sp>
        <p:nvSpPr>
          <p:cNvPr id="6" name="Footer Placeholder 5">
            <a:extLst>
              <a:ext uri="{FF2B5EF4-FFF2-40B4-BE49-F238E27FC236}">
                <a16:creationId xmlns:a16="http://schemas.microsoft.com/office/drawing/2014/main" xmlns="" id="{4CA94637-CA23-F140-A70F-65A747EBE0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451DD32-1A18-644F-AE08-D9F486019E83}"/>
              </a:ext>
            </a:extLst>
          </p:cNvPr>
          <p:cNvSpPr>
            <a:spLocks noGrp="1"/>
          </p:cNvSpPr>
          <p:nvPr>
            <p:ph type="sldNum" sz="quarter" idx="12"/>
          </p:nvPr>
        </p:nvSpPr>
        <p:spPr/>
        <p:txBody>
          <a:bodyPr/>
          <a:lstStyle/>
          <a:p>
            <a:fld id="{2069B4F0-B76E-F94E-A4D1-C8C5D2805334}" type="slidenum">
              <a:rPr lang="en-US" smtClean="0"/>
              <a:t>‹#›</a:t>
            </a:fld>
            <a:endParaRPr lang="en-US"/>
          </a:p>
        </p:txBody>
      </p:sp>
    </p:spTree>
    <p:extLst>
      <p:ext uri="{BB962C8B-B14F-4D97-AF65-F5344CB8AC3E}">
        <p14:creationId xmlns:p14="http://schemas.microsoft.com/office/powerpoint/2010/main" val="23306463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1B25145-2DB8-D44C-98A1-5BE4FC347B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347DE4D-C965-1946-B081-D64F94B280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22FF30F-6E85-6B4E-BC67-6CC7B05994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F6C946-E0E6-E647-A5CF-24204D41D58C}" type="datetime1">
              <a:rPr lang="en-US" smtClean="0"/>
              <a:t>6/10/20</a:t>
            </a:fld>
            <a:endParaRPr lang="en-US"/>
          </a:p>
        </p:txBody>
      </p:sp>
      <p:sp>
        <p:nvSpPr>
          <p:cNvPr id="5" name="Footer Placeholder 4">
            <a:extLst>
              <a:ext uri="{FF2B5EF4-FFF2-40B4-BE49-F238E27FC236}">
                <a16:creationId xmlns:a16="http://schemas.microsoft.com/office/drawing/2014/main" xmlns="" id="{454BAF9C-9FF6-9A48-A9EE-B7576159DD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F8D7D62-84E0-7C45-A1D3-D23D1A67F6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69B4F0-B76E-F94E-A4D1-C8C5D2805334}" type="slidenum">
              <a:rPr lang="en-US" smtClean="0"/>
              <a:t>‹#›</a:t>
            </a:fld>
            <a:endParaRPr lang="en-US"/>
          </a:p>
        </p:txBody>
      </p:sp>
    </p:spTree>
    <p:extLst>
      <p:ext uri="{BB962C8B-B14F-4D97-AF65-F5344CB8AC3E}">
        <p14:creationId xmlns:p14="http://schemas.microsoft.com/office/powerpoint/2010/main" val="19477480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emf"/><Relationship Id="rId9" Type="http://schemas.openxmlformats.org/officeDocument/2006/relationships/image" Target="../media/image23.emf"/><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image" Target="../media/image25.emf"/></Relationships>
</file>

<file path=ppt/slides/_rels/slide12.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32.emf"/><Relationship Id="rId1" Type="http://schemas.openxmlformats.org/officeDocument/2006/relationships/slideLayout" Target="../slideLayouts/slideLayout7.xml"/><Relationship Id="rId2" Type="http://schemas.openxmlformats.org/officeDocument/2006/relationships/image" Target="../media/image31.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emf"/><Relationship Id="rId3" Type="http://schemas.openxmlformats.org/officeDocument/2006/relationships/image" Target="../media/image14.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emf"/></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7.emf"/><Relationship Id="rId5" Type="http://schemas.openxmlformats.org/officeDocument/2006/relationships/image" Target="../media/image8.emf"/><Relationship Id="rId6" Type="http://schemas.openxmlformats.org/officeDocument/2006/relationships/image" Target="../media/image9.emf"/><Relationship Id="rId1" Type="http://schemas.openxmlformats.org/officeDocument/2006/relationships/slideLayout" Target="../slideLayouts/slideLayout7.xml"/><Relationship Id="rId2" Type="http://schemas.openxmlformats.org/officeDocument/2006/relationships/image" Target="../media/image5.emf"/></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2.jpeg"/><Relationship Id="rId1" Type="http://schemas.openxmlformats.org/officeDocument/2006/relationships/slideLayout" Target="../slideLayouts/slideLayout7.xml"/><Relationship Id="rId2" Type="http://schemas.openxmlformats.org/officeDocument/2006/relationships/image" Target="../media/image10.emf"/></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emf"/><Relationship Id="rId1" Type="http://schemas.openxmlformats.org/officeDocument/2006/relationships/slideLayout" Target="../slideLayouts/slideLayout7.xml"/><Relationship Id="rId2" Type="http://schemas.openxmlformats.org/officeDocument/2006/relationships/image" Target="../media/image13.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0DDAC8-9773-3B4F-BA00-A51E24629DC3}"/>
              </a:ext>
            </a:extLst>
          </p:cNvPr>
          <p:cNvSpPr>
            <a:spLocks noGrp="1"/>
          </p:cNvSpPr>
          <p:nvPr>
            <p:ph type="ctrTitle"/>
          </p:nvPr>
        </p:nvSpPr>
        <p:spPr>
          <a:xfrm>
            <a:off x="1261184" y="986430"/>
            <a:ext cx="9474631" cy="2966198"/>
          </a:xfrm>
        </p:spPr>
        <p:txBody>
          <a:bodyPr>
            <a:normAutofit fontScale="90000"/>
          </a:bodyPr>
          <a:lstStyle/>
          <a:p>
            <a:pPr algn="l"/>
            <a:r>
              <a:rPr lang="en-US" sz="4400" b="1" dirty="0" smtClean="0">
                <a:latin typeface="Helvetica" pitchFamily="2" charset="0"/>
              </a:rPr>
              <a:t>Summary of three events: </a:t>
            </a:r>
            <a:br>
              <a:rPr lang="en-US" sz="4400" b="1" dirty="0" smtClean="0">
                <a:latin typeface="Helvetica" pitchFamily="2" charset="0"/>
              </a:rPr>
            </a:br>
            <a:r>
              <a:rPr lang="en-US" sz="4400" b="1" dirty="0" smtClean="0">
                <a:latin typeface="Helvetica" pitchFamily="2" charset="0"/>
              </a:rPr>
              <a:t/>
            </a:r>
            <a:br>
              <a:rPr lang="en-US" sz="4400" b="1" dirty="0" smtClean="0">
                <a:latin typeface="Helvetica" pitchFamily="2" charset="0"/>
              </a:rPr>
            </a:br>
            <a:r>
              <a:rPr lang="en-US" sz="4400" b="1" dirty="0" smtClean="0">
                <a:latin typeface="Helvetica" pitchFamily="2" charset="0"/>
              </a:rPr>
              <a:t>1. May 28-29, 2010</a:t>
            </a:r>
            <a:br>
              <a:rPr lang="en-US" sz="4400" b="1" dirty="0" smtClean="0">
                <a:latin typeface="Helvetica" pitchFamily="2" charset="0"/>
              </a:rPr>
            </a:br>
            <a:r>
              <a:rPr lang="en-US" sz="4400" b="1" dirty="0" smtClean="0">
                <a:latin typeface="Helvetica" pitchFamily="2" charset="0"/>
              </a:rPr>
              <a:t>2. Feb 2-3, 2016</a:t>
            </a:r>
            <a:br>
              <a:rPr lang="en-US" sz="4400" b="1" dirty="0" smtClean="0">
                <a:latin typeface="Helvetica" pitchFamily="2" charset="0"/>
              </a:rPr>
            </a:br>
            <a:r>
              <a:rPr lang="en-US" sz="4400" b="1" dirty="0" smtClean="0">
                <a:latin typeface="Helvetica" pitchFamily="2" charset="0"/>
              </a:rPr>
              <a:t>3. May 28-29, 2013</a:t>
            </a:r>
            <a:endParaRPr lang="en-US" sz="4400" b="1" dirty="0">
              <a:latin typeface="Helvetica" pitchFamily="2" charset="0"/>
            </a:endParaRPr>
          </a:p>
        </p:txBody>
      </p:sp>
      <p:sp>
        <p:nvSpPr>
          <p:cNvPr id="3" name="Subtitle 2">
            <a:extLst>
              <a:ext uri="{FF2B5EF4-FFF2-40B4-BE49-F238E27FC236}">
                <a16:creationId xmlns:a16="http://schemas.microsoft.com/office/drawing/2014/main" xmlns="" id="{020CCC5A-BB8F-BF4D-8CD8-84706A1EF999}"/>
              </a:ext>
            </a:extLst>
          </p:cNvPr>
          <p:cNvSpPr>
            <a:spLocks noGrp="1"/>
          </p:cNvSpPr>
          <p:nvPr>
            <p:ph type="subTitle" idx="1"/>
          </p:nvPr>
        </p:nvSpPr>
        <p:spPr>
          <a:xfrm>
            <a:off x="3396288" y="5789232"/>
            <a:ext cx="4248276" cy="597943"/>
          </a:xfrm>
        </p:spPr>
        <p:txBody>
          <a:bodyPr>
            <a:normAutofit fontScale="70000" lnSpcReduction="20000"/>
          </a:bodyPr>
          <a:lstStyle/>
          <a:p>
            <a:endParaRPr lang="en-US" dirty="0">
              <a:solidFill>
                <a:srgbClr val="0226CD"/>
              </a:solidFill>
            </a:endParaRPr>
          </a:p>
          <a:p>
            <a:r>
              <a:rPr lang="en-US" dirty="0">
                <a:solidFill>
                  <a:srgbClr val="0226CD"/>
                </a:solidFill>
              </a:rPr>
              <a:t>MURI telecon @</a:t>
            </a:r>
            <a:r>
              <a:rPr lang="en-US" dirty="0" smtClean="0">
                <a:solidFill>
                  <a:srgbClr val="0226CD"/>
                </a:solidFill>
              </a:rPr>
              <a:t>06/15/</a:t>
            </a:r>
            <a:r>
              <a:rPr lang="en-US" dirty="0">
                <a:solidFill>
                  <a:srgbClr val="0226CD"/>
                </a:solidFill>
              </a:rPr>
              <a:t>2020</a:t>
            </a:r>
          </a:p>
        </p:txBody>
      </p:sp>
      <p:sp>
        <p:nvSpPr>
          <p:cNvPr id="4" name="Slide Number Placeholder 3">
            <a:extLst>
              <a:ext uri="{FF2B5EF4-FFF2-40B4-BE49-F238E27FC236}">
                <a16:creationId xmlns:a16="http://schemas.microsoft.com/office/drawing/2014/main" xmlns="" id="{EEF48054-A4AB-894F-9EC0-B475DDE53252}"/>
              </a:ext>
            </a:extLst>
          </p:cNvPr>
          <p:cNvSpPr>
            <a:spLocks noGrp="1"/>
          </p:cNvSpPr>
          <p:nvPr>
            <p:ph type="sldNum" sz="quarter" idx="12"/>
          </p:nvPr>
        </p:nvSpPr>
        <p:spPr/>
        <p:txBody>
          <a:bodyPr/>
          <a:lstStyle/>
          <a:p>
            <a:fld id="{2069B4F0-B76E-F94E-A4D1-C8C5D2805334}" type="slidenum">
              <a:rPr lang="en-US" smtClean="0"/>
              <a:t>1</a:t>
            </a:fld>
            <a:endParaRPr lang="en-US"/>
          </a:p>
        </p:txBody>
      </p:sp>
    </p:spTree>
    <p:extLst>
      <p:ext uri="{BB962C8B-B14F-4D97-AF65-F5344CB8AC3E}">
        <p14:creationId xmlns:p14="http://schemas.microsoft.com/office/powerpoint/2010/main" val="1352021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069B4F0-B76E-F94E-A4D1-C8C5D2805334}" type="slidenum">
              <a:rPr lang="en-US" smtClean="0"/>
              <a:t>10</a:t>
            </a:fld>
            <a:endParaRPr lang="en-US"/>
          </a:p>
        </p:txBody>
      </p:sp>
      <p:sp>
        <p:nvSpPr>
          <p:cNvPr id="10" name="TextBox 9"/>
          <p:cNvSpPr txBox="1"/>
          <p:nvPr/>
        </p:nvSpPr>
        <p:spPr>
          <a:xfrm>
            <a:off x="1658970" y="313038"/>
            <a:ext cx="543739" cy="369332"/>
          </a:xfrm>
          <a:prstGeom prst="rect">
            <a:avLst/>
          </a:prstGeom>
          <a:noFill/>
        </p:spPr>
        <p:txBody>
          <a:bodyPr wrap="none" rtlCol="0">
            <a:spAutoFit/>
          </a:bodyPr>
          <a:lstStyle/>
          <a:p>
            <a:r>
              <a:rPr lang="en-US" b="1" dirty="0" smtClean="0"/>
              <a:t>TEC</a:t>
            </a:r>
            <a:endParaRPr lang="en-US" b="1" dirty="0"/>
          </a:p>
        </p:txBody>
      </p:sp>
      <p:pic>
        <p:nvPicPr>
          <p:cNvPr id="17" name="Picture 16"/>
          <p:cNvPicPr>
            <a:picLocks noChangeAspect="1"/>
          </p:cNvPicPr>
          <p:nvPr/>
        </p:nvPicPr>
        <p:blipFill>
          <a:blip r:embed="rId3"/>
          <a:stretch>
            <a:fillRect/>
          </a:stretch>
        </p:blipFill>
        <p:spPr>
          <a:xfrm>
            <a:off x="4300111" y="18539"/>
            <a:ext cx="3075038" cy="3373007"/>
          </a:xfrm>
          <a:prstGeom prst="rect">
            <a:avLst/>
          </a:prstGeom>
        </p:spPr>
      </p:pic>
      <p:sp>
        <p:nvSpPr>
          <p:cNvPr id="18" name="Rectangle 17"/>
          <p:cNvSpPr/>
          <p:nvPr/>
        </p:nvSpPr>
        <p:spPr>
          <a:xfrm>
            <a:off x="6560175" y="2776560"/>
            <a:ext cx="1389517" cy="276999"/>
          </a:xfrm>
          <a:prstGeom prst="rect">
            <a:avLst/>
          </a:prstGeom>
        </p:spPr>
        <p:txBody>
          <a:bodyPr wrap="square">
            <a:spAutoFit/>
          </a:bodyPr>
          <a:lstStyle/>
          <a:p>
            <a:r>
              <a:rPr lang="nb-NO" sz="1200" dirty="0"/>
              <a:t>Liu et al. (2016)</a:t>
            </a:r>
            <a:endParaRPr lang="en-US" sz="1200" dirty="0"/>
          </a:p>
        </p:txBody>
      </p:sp>
      <p:sp>
        <p:nvSpPr>
          <p:cNvPr id="19" name="Rectangle 18"/>
          <p:cNvSpPr/>
          <p:nvPr/>
        </p:nvSpPr>
        <p:spPr>
          <a:xfrm>
            <a:off x="6716583" y="174538"/>
            <a:ext cx="905103" cy="276999"/>
          </a:xfrm>
          <a:prstGeom prst="rect">
            <a:avLst/>
          </a:prstGeom>
        </p:spPr>
        <p:txBody>
          <a:bodyPr wrap="square">
            <a:spAutoFit/>
          </a:bodyPr>
          <a:lstStyle/>
          <a:p>
            <a:r>
              <a:rPr lang="nb-NO" sz="1200" dirty="0" smtClean="0"/>
              <a:t>2000 UT</a:t>
            </a:r>
            <a:endParaRPr lang="en-US" sz="1200" dirty="0"/>
          </a:p>
        </p:txBody>
      </p:sp>
      <p:pic>
        <p:nvPicPr>
          <p:cNvPr id="20" name="Picture 19"/>
          <p:cNvPicPr>
            <a:picLocks noChangeAspect="1"/>
          </p:cNvPicPr>
          <p:nvPr/>
        </p:nvPicPr>
        <p:blipFill>
          <a:blip r:embed="rId4"/>
          <a:stretch>
            <a:fillRect/>
          </a:stretch>
        </p:blipFill>
        <p:spPr>
          <a:xfrm>
            <a:off x="6922119" y="3264939"/>
            <a:ext cx="4612967" cy="3593061"/>
          </a:xfrm>
          <a:prstGeom prst="rect">
            <a:avLst/>
          </a:prstGeom>
        </p:spPr>
      </p:pic>
      <p:sp>
        <p:nvSpPr>
          <p:cNvPr id="11" name="TextBox 10"/>
          <p:cNvSpPr txBox="1"/>
          <p:nvPr/>
        </p:nvSpPr>
        <p:spPr>
          <a:xfrm>
            <a:off x="8374507" y="3150134"/>
            <a:ext cx="962248" cy="307777"/>
          </a:xfrm>
          <a:prstGeom prst="rect">
            <a:avLst/>
          </a:prstGeom>
          <a:noFill/>
        </p:spPr>
        <p:txBody>
          <a:bodyPr wrap="none" rtlCol="0">
            <a:spAutoFit/>
          </a:bodyPr>
          <a:lstStyle/>
          <a:p>
            <a:r>
              <a:rPr lang="en-US" sz="1400" b="1" dirty="0" smtClean="0"/>
              <a:t>SABER-NO</a:t>
            </a:r>
            <a:endParaRPr lang="en-US" sz="1400" b="1" dirty="0"/>
          </a:p>
        </p:txBody>
      </p:sp>
      <p:pic>
        <p:nvPicPr>
          <p:cNvPr id="21" name="Picture 20"/>
          <p:cNvPicPr>
            <a:picLocks noChangeAspect="1"/>
          </p:cNvPicPr>
          <p:nvPr/>
        </p:nvPicPr>
        <p:blipFill>
          <a:blip r:embed="rId5"/>
          <a:stretch>
            <a:fillRect/>
          </a:stretch>
        </p:blipFill>
        <p:spPr>
          <a:xfrm>
            <a:off x="118073" y="271716"/>
            <a:ext cx="4411744" cy="3239876"/>
          </a:xfrm>
          <a:prstGeom prst="rect">
            <a:avLst/>
          </a:prstGeom>
        </p:spPr>
      </p:pic>
      <p:pic>
        <p:nvPicPr>
          <p:cNvPr id="23" name="Picture 22"/>
          <p:cNvPicPr>
            <a:picLocks noChangeAspect="1"/>
          </p:cNvPicPr>
          <p:nvPr/>
        </p:nvPicPr>
        <p:blipFill>
          <a:blip r:embed="rId6"/>
          <a:stretch>
            <a:fillRect/>
          </a:stretch>
        </p:blipFill>
        <p:spPr>
          <a:xfrm>
            <a:off x="2890911" y="3511592"/>
            <a:ext cx="3914253" cy="2964075"/>
          </a:xfrm>
          <a:prstGeom prst="rect">
            <a:avLst/>
          </a:prstGeom>
        </p:spPr>
      </p:pic>
      <p:sp>
        <p:nvSpPr>
          <p:cNvPr id="25" name="TextBox 24"/>
          <p:cNvSpPr txBox="1"/>
          <p:nvPr/>
        </p:nvSpPr>
        <p:spPr>
          <a:xfrm>
            <a:off x="5401696" y="3273245"/>
            <a:ext cx="710451" cy="369332"/>
          </a:xfrm>
          <a:prstGeom prst="rect">
            <a:avLst/>
          </a:prstGeom>
          <a:noFill/>
        </p:spPr>
        <p:txBody>
          <a:bodyPr wrap="none" rtlCol="0">
            <a:spAutoFit/>
          </a:bodyPr>
          <a:lstStyle/>
          <a:p>
            <a:r>
              <a:rPr lang="en-US" b="1" dirty="0" smtClean="0"/>
              <a:t>O/N2</a:t>
            </a:r>
            <a:endParaRPr lang="en-US" b="1" dirty="0"/>
          </a:p>
        </p:txBody>
      </p:sp>
      <p:pic>
        <p:nvPicPr>
          <p:cNvPr id="26" name="Picture 25"/>
          <p:cNvPicPr>
            <a:picLocks noChangeAspect="1"/>
          </p:cNvPicPr>
          <p:nvPr/>
        </p:nvPicPr>
        <p:blipFill>
          <a:blip r:embed="rId7"/>
          <a:stretch>
            <a:fillRect/>
          </a:stretch>
        </p:blipFill>
        <p:spPr>
          <a:xfrm>
            <a:off x="7782812" y="174538"/>
            <a:ext cx="4055620" cy="2942224"/>
          </a:xfrm>
          <a:prstGeom prst="rect">
            <a:avLst/>
          </a:prstGeom>
        </p:spPr>
      </p:pic>
      <p:sp>
        <p:nvSpPr>
          <p:cNvPr id="27" name="Rectangle 26"/>
          <p:cNvSpPr/>
          <p:nvPr/>
        </p:nvSpPr>
        <p:spPr>
          <a:xfrm>
            <a:off x="12753699" y="2527462"/>
            <a:ext cx="1389517" cy="276999"/>
          </a:xfrm>
          <a:prstGeom prst="rect">
            <a:avLst/>
          </a:prstGeom>
        </p:spPr>
        <p:txBody>
          <a:bodyPr wrap="square">
            <a:spAutoFit/>
          </a:bodyPr>
          <a:lstStyle/>
          <a:p>
            <a:r>
              <a:rPr lang="nb-NO" sz="1200" dirty="0" smtClean="0"/>
              <a:t>Yue </a:t>
            </a:r>
            <a:r>
              <a:rPr lang="nb-NO" sz="1200" dirty="0"/>
              <a:t>et al. (2016)</a:t>
            </a:r>
            <a:endParaRPr lang="en-US" sz="1200" dirty="0"/>
          </a:p>
        </p:txBody>
      </p:sp>
      <p:sp>
        <p:nvSpPr>
          <p:cNvPr id="29" name="TextBox 28"/>
          <p:cNvSpPr txBox="1"/>
          <p:nvPr/>
        </p:nvSpPr>
        <p:spPr>
          <a:xfrm>
            <a:off x="1645478" y="13054"/>
            <a:ext cx="533732" cy="369332"/>
          </a:xfrm>
          <a:prstGeom prst="rect">
            <a:avLst/>
          </a:prstGeom>
          <a:noFill/>
        </p:spPr>
        <p:txBody>
          <a:bodyPr wrap="none" rtlCol="0">
            <a:spAutoFit/>
          </a:bodyPr>
          <a:lstStyle/>
          <a:p>
            <a:r>
              <a:rPr lang="en-US" b="1" dirty="0" smtClean="0"/>
              <a:t>TEC</a:t>
            </a:r>
            <a:endParaRPr lang="en-US" b="1" dirty="0"/>
          </a:p>
        </p:txBody>
      </p:sp>
      <p:cxnSp>
        <p:nvCxnSpPr>
          <p:cNvPr id="31" name="Straight Arrow Connector 30"/>
          <p:cNvCxnSpPr/>
          <p:nvPr/>
        </p:nvCxnSpPr>
        <p:spPr>
          <a:xfrm flipH="1">
            <a:off x="3963803" y="6603885"/>
            <a:ext cx="2596372"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4933042" y="6579186"/>
            <a:ext cx="468654" cy="261610"/>
          </a:xfrm>
          <a:prstGeom prst="rect">
            <a:avLst/>
          </a:prstGeom>
          <a:noFill/>
        </p:spPr>
        <p:txBody>
          <a:bodyPr wrap="none" rtlCol="0">
            <a:spAutoFit/>
          </a:bodyPr>
          <a:lstStyle/>
          <a:p>
            <a:r>
              <a:rPr lang="en-US" sz="1100" dirty="0" smtClean="0"/>
              <a:t>Time</a:t>
            </a:r>
            <a:endParaRPr lang="en-US" sz="1100" dirty="0"/>
          </a:p>
        </p:txBody>
      </p:sp>
      <p:sp>
        <p:nvSpPr>
          <p:cNvPr id="34" name="Rectangle 33"/>
          <p:cNvSpPr/>
          <p:nvPr/>
        </p:nvSpPr>
        <p:spPr>
          <a:xfrm>
            <a:off x="5532602" y="6618901"/>
            <a:ext cx="1389517" cy="276999"/>
          </a:xfrm>
          <a:prstGeom prst="rect">
            <a:avLst/>
          </a:prstGeom>
        </p:spPr>
        <p:txBody>
          <a:bodyPr wrap="square">
            <a:spAutoFit/>
          </a:bodyPr>
          <a:lstStyle/>
          <a:p>
            <a:r>
              <a:rPr lang="nb-NO" sz="1200" dirty="0" smtClean="0"/>
              <a:t>Yue </a:t>
            </a:r>
            <a:r>
              <a:rPr lang="nb-NO" sz="1200" dirty="0"/>
              <a:t>et al. (2016)</a:t>
            </a:r>
            <a:endParaRPr lang="en-US" sz="1200" dirty="0"/>
          </a:p>
        </p:txBody>
      </p:sp>
      <p:sp>
        <p:nvSpPr>
          <p:cNvPr id="35" name="Rectangle 34"/>
          <p:cNvSpPr/>
          <p:nvPr/>
        </p:nvSpPr>
        <p:spPr>
          <a:xfrm>
            <a:off x="10222815" y="6603885"/>
            <a:ext cx="1964483" cy="276999"/>
          </a:xfrm>
          <a:prstGeom prst="rect">
            <a:avLst/>
          </a:prstGeom>
        </p:spPr>
        <p:txBody>
          <a:bodyPr wrap="square">
            <a:spAutoFit/>
          </a:bodyPr>
          <a:lstStyle/>
          <a:p>
            <a:r>
              <a:rPr lang="nb-NO" sz="1200" dirty="0" err="1" smtClean="0"/>
              <a:t>Verkhoglyadova</a:t>
            </a:r>
            <a:r>
              <a:rPr lang="nb-NO" sz="1200" dirty="0" smtClean="0"/>
              <a:t> </a:t>
            </a:r>
            <a:r>
              <a:rPr lang="nb-NO" sz="1200" dirty="0"/>
              <a:t>et al. (2016)</a:t>
            </a:r>
            <a:endParaRPr lang="en-US" sz="1200" dirty="0"/>
          </a:p>
        </p:txBody>
      </p:sp>
      <p:sp>
        <p:nvSpPr>
          <p:cNvPr id="36" name="Rectangle 35"/>
          <p:cNvSpPr/>
          <p:nvPr/>
        </p:nvSpPr>
        <p:spPr>
          <a:xfrm>
            <a:off x="10441775" y="2971363"/>
            <a:ext cx="1795583" cy="261610"/>
          </a:xfrm>
          <a:prstGeom prst="rect">
            <a:avLst/>
          </a:prstGeom>
        </p:spPr>
        <p:txBody>
          <a:bodyPr wrap="square">
            <a:spAutoFit/>
          </a:bodyPr>
          <a:lstStyle/>
          <a:p>
            <a:r>
              <a:rPr lang="nb-NO" sz="1100" dirty="0" err="1" smtClean="0"/>
              <a:t>Courtesy</a:t>
            </a:r>
            <a:r>
              <a:rPr lang="nb-NO" sz="1100" dirty="0" smtClean="0"/>
              <a:t> </a:t>
            </a:r>
            <a:r>
              <a:rPr lang="nb-NO" sz="1100" dirty="0" err="1" smtClean="0"/>
              <a:t>of</a:t>
            </a:r>
            <a:r>
              <a:rPr lang="nb-NO" sz="1100" dirty="0" smtClean="0"/>
              <a:t> </a:t>
            </a:r>
            <a:r>
              <a:rPr lang="nb-NO" sz="1100" dirty="0" err="1" smtClean="0"/>
              <a:t>Shunrong</a:t>
            </a:r>
            <a:r>
              <a:rPr lang="nb-NO" sz="1100" dirty="0" smtClean="0"/>
              <a:t> Zhang</a:t>
            </a:r>
            <a:endParaRPr lang="en-US" sz="1100" dirty="0"/>
          </a:p>
        </p:txBody>
      </p:sp>
      <p:pic>
        <p:nvPicPr>
          <p:cNvPr id="37" name="Picture 36"/>
          <p:cNvPicPr>
            <a:picLocks noChangeAspect="1"/>
          </p:cNvPicPr>
          <p:nvPr/>
        </p:nvPicPr>
        <p:blipFill>
          <a:blip r:embed="rId8"/>
          <a:stretch>
            <a:fillRect/>
          </a:stretch>
        </p:blipFill>
        <p:spPr>
          <a:xfrm>
            <a:off x="118073" y="3642577"/>
            <a:ext cx="1672448" cy="1672448"/>
          </a:xfrm>
          <a:prstGeom prst="rect">
            <a:avLst/>
          </a:prstGeom>
        </p:spPr>
      </p:pic>
      <p:pic>
        <p:nvPicPr>
          <p:cNvPr id="38" name="Picture 37"/>
          <p:cNvPicPr>
            <a:picLocks noChangeAspect="1"/>
          </p:cNvPicPr>
          <p:nvPr/>
        </p:nvPicPr>
        <p:blipFill>
          <a:blip r:embed="rId9"/>
          <a:stretch>
            <a:fillRect/>
          </a:stretch>
        </p:blipFill>
        <p:spPr>
          <a:xfrm>
            <a:off x="0" y="5398818"/>
            <a:ext cx="3069778" cy="1441978"/>
          </a:xfrm>
          <a:prstGeom prst="rect">
            <a:avLst/>
          </a:prstGeom>
        </p:spPr>
      </p:pic>
      <p:sp>
        <p:nvSpPr>
          <p:cNvPr id="39" name="TextBox 38"/>
          <p:cNvSpPr txBox="1"/>
          <p:nvPr/>
        </p:nvSpPr>
        <p:spPr>
          <a:xfrm>
            <a:off x="1465342" y="3642577"/>
            <a:ext cx="1474733" cy="307777"/>
          </a:xfrm>
          <a:prstGeom prst="rect">
            <a:avLst/>
          </a:prstGeom>
          <a:noFill/>
        </p:spPr>
        <p:txBody>
          <a:bodyPr wrap="none" rtlCol="0">
            <a:spAutoFit/>
          </a:bodyPr>
          <a:lstStyle/>
          <a:p>
            <a:r>
              <a:rPr lang="en-US" sz="1400" b="1" dirty="0" smtClean="0"/>
              <a:t>Data assimilation</a:t>
            </a:r>
            <a:endParaRPr lang="en-US" sz="1400" b="1" dirty="0"/>
          </a:p>
        </p:txBody>
      </p:sp>
      <p:sp>
        <p:nvSpPr>
          <p:cNvPr id="40" name="TextBox 39"/>
          <p:cNvSpPr txBox="1"/>
          <p:nvPr/>
        </p:nvSpPr>
        <p:spPr>
          <a:xfrm>
            <a:off x="1658971" y="4103852"/>
            <a:ext cx="1285580" cy="461665"/>
          </a:xfrm>
          <a:prstGeom prst="rect">
            <a:avLst/>
          </a:prstGeom>
          <a:noFill/>
        </p:spPr>
        <p:txBody>
          <a:bodyPr wrap="square" rtlCol="0">
            <a:spAutoFit/>
          </a:bodyPr>
          <a:lstStyle/>
          <a:p>
            <a:r>
              <a:rPr lang="en-US" sz="1200" dirty="0" smtClean="0"/>
              <a:t>~450  GNSS</a:t>
            </a:r>
            <a:endParaRPr lang="en-US" sz="1200" dirty="0"/>
          </a:p>
          <a:p>
            <a:r>
              <a:rPr lang="en-US" sz="1200" dirty="0" smtClean="0"/>
              <a:t>10 satellite</a:t>
            </a:r>
            <a:endParaRPr lang="en-US" sz="1200" dirty="0"/>
          </a:p>
        </p:txBody>
      </p:sp>
      <p:sp>
        <p:nvSpPr>
          <p:cNvPr id="41" name="Rectangle 40"/>
          <p:cNvSpPr/>
          <p:nvPr/>
        </p:nvSpPr>
        <p:spPr>
          <a:xfrm>
            <a:off x="1545760" y="4984570"/>
            <a:ext cx="1266899" cy="276999"/>
          </a:xfrm>
          <a:prstGeom prst="rect">
            <a:avLst/>
          </a:prstGeom>
        </p:spPr>
        <p:txBody>
          <a:bodyPr wrap="square">
            <a:spAutoFit/>
          </a:bodyPr>
          <a:lstStyle/>
          <a:p>
            <a:r>
              <a:rPr lang="nb-NO" sz="1200" dirty="0" smtClean="0"/>
              <a:t>Yue </a:t>
            </a:r>
            <a:r>
              <a:rPr lang="nb-NO" sz="1200" dirty="0"/>
              <a:t>et al. (2016)</a:t>
            </a:r>
            <a:endParaRPr lang="en-US" sz="1200" dirty="0"/>
          </a:p>
        </p:txBody>
      </p:sp>
    </p:spTree>
    <p:extLst>
      <p:ext uri="{BB962C8B-B14F-4D97-AF65-F5344CB8AC3E}">
        <p14:creationId xmlns:p14="http://schemas.microsoft.com/office/powerpoint/2010/main" val="24856356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069B4F0-B76E-F94E-A4D1-C8C5D2805334}" type="slidenum">
              <a:rPr lang="en-US" smtClean="0"/>
              <a:t>11</a:t>
            </a:fld>
            <a:endParaRPr lang="en-US"/>
          </a:p>
        </p:txBody>
      </p:sp>
      <p:pic>
        <p:nvPicPr>
          <p:cNvPr id="3" name="Picture 2"/>
          <p:cNvPicPr>
            <a:picLocks noChangeAspect="1"/>
          </p:cNvPicPr>
          <p:nvPr/>
        </p:nvPicPr>
        <p:blipFill>
          <a:blip r:embed="rId2"/>
          <a:stretch>
            <a:fillRect/>
          </a:stretch>
        </p:blipFill>
        <p:spPr>
          <a:xfrm>
            <a:off x="6992679" y="181889"/>
            <a:ext cx="4361121" cy="3493967"/>
          </a:xfrm>
          <a:prstGeom prst="rect">
            <a:avLst/>
          </a:prstGeom>
        </p:spPr>
      </p:pic>
      <p:pic>
        <p:nvPicPr>
          <p:cNvPr id="4" name="Picture 3"/>
          <p:cNvPicPr>
            <a:picLocks noChangeAspect="1"/>
          </p:cNvPicPr>
          <p:nvPr/>
        </p:nvPicPr>
        <p:blipFill>
          <a:blip r:embed="rId3"/>
          <a:stretch>
            <a:fillRect/>
          </a:stretch>
        </p:blipFill>
        <p:spPr>
          <a:xfrm>
            <a:off x="0" y="443138"/>
            <a:ext cx="6849806" cy="5425590"/>
          </a:xfrm>
          <a:prstGeom prst="rect">
            <a:avLst/>
          </a:prstGeom>
        </p:spPr>
      </p:pic>
      <p:sp>
        <p:nvSpPr>
          <p:cNvPr id="5" name="TextBox 4"/>
          <p:cNvSpPr txBox="1"/>
          <p:nvPr/>
        </p:nvSpPr>
        <p:spPr>
          <a:xfrm>
            <a:off x="3004861" y="73806"/>
            <a:ext cx="729286" cy="369332"/>
          </a:xfrm>
          <a:prstGeom prst="rect">
            <a:avLst/>
          </a:prstGeom>
          <a:noFill/>
        </p:spPr>
        <p:txBody>
          <a:bodyPr wrap="none" rtlCol="0">
            <a:spAutoFit/>
          </a:bodyPr>
          <a:lstStyle/>
          <a:p>
            <a:r>
              <a:rPr lang="en-US" b="1" dirty="0" smtClean="0"/>
              <a:t>SAPS:</a:t>
            </a:r>
            <a:endParaRPr lang="en-US" b="1" dirty="0"/>
          </a:p>
        </p:txBody>
      </p:sp>
      <p:sp>
        <p:nvSpPr>
          <p:cNvPr id="6" name="TextBox 5"/>
          <p:cNvSpPr txBox="1"/>
          <p:nvPr/>
        </p:nvSpPr>
        <p:spPr>
          <a:xfrm>
            <a:off x="581742" y="6114209"/>
            <a:ext cx="5647700" cy="646331"/>
          </a:xfrm>
          <a:prstGeom prst="rect">
            <a:avLst/>
          </a:prstGeom>
          <a:noFill/>
        </p:spPr>
        <p:txBody>
          <a:bodyPr wrap="none" rtlCol="0">
            <a:spAutoFit/>
          </a:bodyPr>
          <a:lstStyle/>
          <a:p>
            <a:r>
              <a:rPr lang="en-US" dirty="0" smtClean="0"/>
              <a:t>DMSP, GOCE and comparison with RCM-</a:t>
            </a:r>
            <a:r>
              <a:rPr lang="en-US" dirty="0" err="1" smtClean="0"/>
              <a:t>CTIPe</a:t>
            </a:r>
            <a:r>
              <a:rPr lang="en-US" dirty="0"/>
              <a:t> </a:t>
            </a:r>
            <a:r>
              <a:rPr lang="en-US" dirty="0" smtClean="0"/>
              <a:t>simulations</a:t>
            </a:r>
          </a:p>
          <a:p>
            <a:r>
              <a:rPr lang="en-US" dirty="0" smtClean="0"/>
              <a:t>Flywheel effect: R1 FAC 20% and Vi 40%.</a:t>
            </a:r>
            <a:endParaRPr lang="en-US" dirty="0"/>
          </a:p>
        </p:txBody>
      </p:sp>
      <p:sp>
        <p:nvSpPr>
          <p:cNvPr id="7" name="Rectangle 6"/>
          <p:cNvSpPr/>
          <p:nvPr/>
        </p:nvSpPr>
        <p:spPr>
          <a:xfrm>
            <a:off x="5156436" y="5842790"/>
            <a:ext cx="1618867" cy="276999"/>
          </a:xfrm>
          <a:prstGeom prst="rect">
            <a:avLst/>
          </a:prstGeom>
        </p:spPr>
        <p:txBody>
          <a:bodyPr wrap="square">
            <a:spAutoFit/>
          </a:bodyPr>
          <a:lstStyle/>
          <a:p>
            <a:r>
              <a:rPr lang="nb-NO" sz="1200" dirty="0" err="1" smtClean="0"/>
              <a:t>Ferdousi</a:t>
            </a:r>
            <a:r>
              <a:rPr lang="nb-NO" sz="1200" dirty="0" smtClean="0"/>
              <a:t> </a:t>
            </a:r>
            <a:r>
              <a:rPr lang="nb-NO" sz="1200" dirty="0"/>
              <a:t>et al. (</a:t>
            </a:r>
            <a:r>
              <a:rPr lang="nb-NO" sz="1200" dirty="0" smtClean="0"/>
              <a:t>2019)</a:t>
            </a:r>
            <a:endParaRPr lang="en-US" sz="1200" dirty="0"/>
          </a:p>
        </p:txBody>
      </p:sp>
      <p:sp>
        <p:nvSpPr>
          <p:cNvPr id="8" name="Rectangle 7"/>
          <p:cNvSpPr/>
          <p:nvPr/>
        </p:nvSpPr>
        <p:spPr>
          <a:xfrm>
            <a:off x="9773443" y="3675856"/>
            <a:ext cx="1939459" cy="276999"/>
          </a:xfrm>
          <a:prstGeom prst="rect">
            <a:avLst/>
          </a:prstGeom>
        </p:spPr>
        <p:txBody>
          <a:bodyPr wrap="square">
            <a:spAutoFit/>
          </a:bodyPr>
          <a:lstStyle/>
          <a:p>
            <a:r>
              <a:rPr lang="nb-NO" sz="1200" dirty="0" err="1" smtClean="0"/>
              <a:t>Courtesy</a:t>
            </a:r>
            <a:r>
              <a:rPr lang="nb-NO" sz="1200" dirty="0" smtClean="0"/>
              <a:t> </a:t>
            </a:r>
            <a:r>
              <a:rPr lang="nb-NO" sz="1200" dirty="0" err="1" smtClean="0"/>
              <a:t>of</a:t>
            </a:r>
            <a:r>
              <a:rPr lang="nb-NO" sz="1200" dirty="0" smtClean="0"/>
              <a:t> </a:t>
            </a:r>
            <a:r>
              <a:rPr lang="nb-NO" sz="1200" dirty="0" err="1" smtClean="0"/>
              <a:t>Shunrong</a:t>
            </a:r>
            <a:r>
              <a:rPr lang="nb-NO" sz="1200" dirty="0" smtClean="0"/>
              <a:t> Zhang</a:t>
            </a:r>
            <a:endParaRPr lang="en-US" sz="1200" dirty="0"/>
          </a:p>
        </p:txBody>
      </p:sp>
      <p:sp>
        <p:nvSpPr>
          <p:cNvPr id="9" name="Rectangle 8"/>
          <p:cNvSpPr/>
          <p:nvPr/>
        </p:nvSpPr>
        <p:spPr>
          <a:xfrm>
            <a:off x="7294866" y="4126140"/>
            <a:ext cx="4273065" cy="2339102"/>
          </a:xfrm>
          <a:prstGeom prst="rect">
            <a:avLst/>
          </a:prstGeom>
          <a:ln w="57150" cmpd="thinThick">
            <a:solidFill>
              <a:srgbClr val="0226CD"/>
            </a:solidFill>
          </a:ln>
        </p:spPr>
        <p:txBody>
          <a:bodyPr wrap="square">
            <a:spAutoFit/>
          </a:bodyPr>
          <a:lstStyle/>
          <a:p>
            <a:pPr>
              <a:spcBef>
                <a:spcPts val="600"/>
              </a:spcBef>
            </a:pPr>
            <a:r>
              <a:rPr lang="en-US" dirty="0" smtClean="0"/>
              <a:t>Potential researches (from </a:t>
            </a:r>
            <a:r>
              <a:rPr lang="en-US" dirty="0" err="1" smtClean="0"/>
              <a:t>Shunrong</a:t>
            </a:r>
            <a:r>
              <a:rPr lang="en-US" dirty="0" smtClean="0"/>
              <a:t>):</a:t>
            </a:r>
            <a:endParaRPr lang="en-US" dirty="0"/>
          </a:p>
          <a:p>
            <a:pPr>
              <a:spcBef>
                <a:spcPts val="600"/>
              </a:spcBef>
            </a:pPr>
            <a:r>
              <a:rPr lang="en-US" dirty="0"/>
              <a:t>1. SEDs at European sectors and in the southern hemisphere</a:t>
            </a:r>
          </a:p>
          <a:p>
            <a:pPr>
              <a:spcBef>
                <a:spcPts val="600"/>
              </a:spcBef>
            </a:pPr>
            <a:r>
              <a:rPr lang="en-US" dirty="0"/>
              <a:t>2. </a:t>
            </a:r>
            <a:r>
              <a:rPr lang="en-US" dirty="0" err="1"/>
              <a:t>Ionospheric</a:t>
            </a:r>
            <a:r>
              <a:rPr lang="en-US" dirty="0"/>
              <a:t> impulsive responses to interplanetary shocks</a:t>
            </a:r>
          </a:p>
          <a:p>
            <a:pPr>
              <a:spcBef>
                <a:spcPts val="600"/>
              </a:spcBef>
            </a:pPr>
            <a:r>
              <a:rPr lang="en-US" dirty="0"/>
              <a:t>3. TIDs</a:t>
            </a:r>
          </a:p>
          <a:p>
            <a:pPr>
              <a:spcBef>
                <a:spcPts val="600"/>
              </a:spcBef>
            </a:pPr>
            <a:r>
              <a:rPr lang="en-US" dirty="0"/>
              <a:t>4. SAPS and neutral wind </a:t>
            </a:r>
            <a:r>
              <a:rPr lang="en-US" dirty="0" smtClean="0"/>
              <a:t>dynamics </a:t>
            </a:r>
            <a:endParaRPr lang="en-US" dirty="0"/>
          </a:p>
        </p:txBody>
      </p:sp>
    </p:spTree>
    <p:extLst>
      <p:ext uri="{BB962C8B-B14F-4D97-AF65-F5344CB8AC3E}">
        <p14:creationId xmlns:p14="http://schemas.microsoft.com/office/powerpoint/2010/main" val="2128166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069B4F0-B76E-F94E-A4D1-C8C5D2805334}" type="slidenum">
              <a:rPr lang="en-US" smtClean="0"/>
              <a:t>12</a:t>
            </a:fld>
            <a:endParaRPr lang="en-US"/>
          </a:p>
        </p:txBody>
      </p:sp>
      <p:pic>
        <p:nvPicPr>
          <p:cNvPr id="3" name="Picture 2" descr="20130317_FSMI_radars3.VGwithDMSP-only.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0981" y="0"/>
            <a:ext cx="6881895" cy="6858000"/>
          </a:xfrm>
          <a:prstGeom prst="rect">
            <a:avLst/>
          </a:prstGeom>
        </p:spPr>
      </p:pic>
      <p:sp>
        <p:nvSpPr>
          <p:cNvPr id="4" name="TextBox 3"/>
          <p:cNvSpPr txBox="1"/>
          <p:nvPr/>
        </p:nvSpPr>
        <p:spPr>
          <a:xfrm>
            <a:off x="107960" y="6880343"/>
            <a:ext cx="1803400" cy="830997"/>
          </a:xfrm>
          <a:prstGeom prst="rect">
            <a:avLst/>
          </a:prstGeom>
          <a:noFill/>
        </p:spPr>
        <p:txBody>
          <a:bodyPr wrap="square" rtlCol="0">
            <a:spAutoFit/>
          </a:bodyPr>
          <a:lstStyle/>
          <a:p>
            <a:r>
              <a:rPr lang="en-US" sz="1200" dirty="0"/>
              <a:t>Substorm onsets over Alaska~0856,~0902.</a:t>
            </a:r>
          </a:p>
          <a:p>
            <a:r>
              <a:rPr lang="en-US" sz="1200" dirty="0"/>
              <a:t>No other main phase onsets  within FOVs</a:t>
            </a:r>
          </a:p>
        </p:txBody>
      </p:sp>
      <p:grpSp>
        <p:nvGrpSpPr>
          <p:cNvPr id="5" name="Group 4"/>
          <p:cNvGrpSpPr/>
          <p:nvPr/>
        </p:nvGrpSpPr>
        <p:grpSpPr>
          <a:xfrm>
            <a:off x="-27923" y="873513"/>
            <a:ext cx="3456923" cy="2227960"/>
            <a:chOff x="-27923" y="873513"/>
            <a:chExt cx="3456923" cy="2227960"/>
          </a:xfrm>
        </p:grpSpPr>
        <p:sp>
          <p:nvSpPr>
            <p:cNvPr id="6" name="TextBox 5"/>
            <p:cNvSpPr txBox="1"/>
            <p:nvPr/>
          </p:nvSpPr>
          <p:spPr>
            <a:xfrm>
              <a:off x="-27923" y="873513"/>
              <a:ext cx="1772056" cy="2227960"/>
            </a:xfrm>
            <a:prstGeom prst="rect">
              <a:avLst/>
            </a:prstGeom>
            <a:noFill/>
          </p:spPr>
          <p:txBody>
            <a:bodyPr wrap="square" rtlCol="0">
              <a:spAutoFit/>
            </a:bodyPr>
            <a:lstStyle/>
            <a:p>
              <a:r>
                <a:rPr lang="en-US" sz="1600" b="1" dirty="0">
                  <a:solidFill>
                    <a:srgbClr val="000000"/>
                  </a:solidFill>
                </a:rPr>
                <a:t>2nd S Bz </a:t>
              </a:r>
            </a:p>
            <a:p>
              <a:r>
                <a:rPr lang="en-US" sz="1400" dirty="0">
                  <a:solidFill>
                    <a:srgbClr val="000000"/>
                  </a:solidFill>
                </a:rPr>
                <a:t>(0645-0720 UT)</a:t>
              </a:r>
            </a:p>
            <a:p>
              <a:pPr marL="169863" lvl="1" indent="-169863">
                <a:lnSpc>
                  <a:spcPts val="1600"/>
                </a:lnSpc>
                <a:spcBef>
                  <a:spcPts val="600"/>
                </a:spcBef>
                <a:buFont typeface="Arial"/>
                <a:buChar char="•"/>
              </a:pPr>
              <a:r>
                <a:rPr lang="en-US" sz="1600" b="1" dirty="0">
                  <a:solidFill>
                    <a:srgbClr val="90008F"/>
                  </a:solidFill>
                </a:rPr>
                <a:t>Oval expands</a:t>
              </a:r>
              <a:r>
                <a:rPr lang="en-US" sz="1600" dirty="0">
                  <a:solidFill>
                    <a:srgbClr val="90008F"/>
                  </a:solidFill>
                </a:rPr>
                <a:t/>
              </a:r>
              <a:br>
                <a:rPr lang="en-US" sz="1600" dirty="0">
                  <a:solidFill>
                    <a:srgbClr val="90008F"/>
                  </a:solidFill>
                </a:rPr>
              </a:br>
              <a:r>
                <a:rPr lang="en-US" sz="1600" dirty="0">
                  <a:solidFill>
                    <a:srgbClr val="90008F"/>
                  </a:solidFill>
                </a:rPr>
                <a:t>equatorward</a:t>
              </a:r>
            </a:p>
            <a:p>
              <a:pPr marL="169863" lvl="1" indent="-169863">
                <a:lnSpc>
                  <a:spcPts val="1600"/>
                </a:lnSpc>
                <a:spcBef>
                  <a:spcPts val="600"/>
                </a:spcBef>
                <a:buFont typeface="Arial"/>
                <a:buChar char="•"/>
              </a:pPr>
              <a:r>
                <a:rPr lang="en-US" sz="1600" b="1" dirty="0">
                  <a:solidFill>
                    <a:srgbClr val="90008F"/>
                  </a:solidFill>
                </a:rPr>
                <a:t>Diffuse aurora</a:t>
              </a:r>
              <a:r>
                <a:rPr lang="en-US" sz="1600" dirty="0">
                  <a:solidFill>
                    <a:srgbClr val="90008F"/>
                  </a:solidFill>
                </a:rPr>
                <a:t>, </a:t>
              </a:r>
              <a:br>
                <a:rPr lang="en-US" sz="1600" dirty="0">
                  <a:solidFill>
                    <a:srgbClr val="90008F"/>
                  </a:solidFill>
                </a:rPr>
              </a:br>
              <a:r>
                <a:rPr lang="en-US" sz="1600" dirty="0">
                  <a:solidFill>
                    <a:srgbClr val="90008F"/>
                  </a:solidFill>
                </a:rPr>
                <a:t>less streamers</a:t>
              </a:r>
            </a:p>
            <a:p>
              <a:pPr marL="169863" lvl="1" indent="-169863">
                <a:lnSpc>
                  <a:spcPts val="1600"/>
                </a:lnSpc>
                <a:spcBef>
                  <a:spcPts val="600"/>
                </a:spcBef>
                <a:buFont typeface="Arial"/>
                <a:buChar char="•"/>
              </a:pPr>
              <a:r>
                <a:rPr lang="en-US" sz="1600" b="1" dirty="0">
                  <a:solidFill>
                    <a:srgbClr val="90008F"/>
                  </a:solidFill>
                </a:rPr>
                <a:t>~Steady</a:t>
              </a:r>
              <a:r>
                <a:rPr lang="en-US" sz="1600" dirty="0">
                  <a:solidFill>
                    <a:srgbClr val="90008F"/>
                  </a:solidFill>
                </a:rPr>
                <a:t> enhanced mid-</a:t>
              </a:r>
              <a:r>
                <a:rPr lang="en-US" sz="1600" dirty="0" err="1">
                  <a:solidFill>
                    <a:srgbClr val="90008F"/>
                  </a:solidFill>
                </a:rPr>
                <a:t>lat</a:t>
              </a:r>
              <a:r>
                <a:rPr lang="en-US" sz="1600" dirty="0">
                  <a:solidFill>
                    <a:srgbClr val="90008F"/>
                  </a:solidFill>
                </a:rPr>
                <a:t> conv. </a:t>
              </a:r>
            </a:p>
          </p:txBody>
        </p:sp>
        <p:cxnSp>
          <p:nvCxnSpPr>
            <p:cNvPr id="7" name="Straight Arrow Connector 6"/>
            <p:cNvCxnSpPr/>
            <p:nvPr/>
          </p:nvCxnSpPr>
          <p:spPr>
            <a:xfrm>
              <a:off x="1278467" y="2528186"/>
              <a:ext cx="1930399" cy="206547"/>
            </a:xfrm>
            <a:prstGeom prst="straightConnector1">
              <a:avLst/>
            </a:prstGeom>
            <a:ln w="12700" cmpd="sng">
              <a:solidFill>
                <a:srgbClr val="A500A4"/>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1278467" y="873513"/>
              <a:ext cx="2150533" cy="1040978"/>
            </a:xfrm>
            <a:prstGeom prst="straightConnector1">
              <a:avLst/>
            </a:prstGeom>
            <a:ln w="12700" cmpd="sng">
              <a:solidFill>
                <a:srgbClr val="A500A4"/>
              </a:solidFill>
              <a:tailEnd type="arrow"/>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a:off x="-4273" y="11420"/>
            <a:ext cx="2705140" cy="2723313"/>
            <a:chOff x="617753" y="-1424715"/>
            <a:chExt cx="3141393" cy="2901697"/>
          </a:xfrm>
        </p:grpSpPr>
        <p:sp>
          <p:nvSpPr>
            <p:cNvPr id="10" name="TextBox 9"/>
            <p:cNvSpPr txBox="1"/>
            <p:nvPr/>
          </p:nvSpPr>
          <p:spPr>
            <a:xfrm>
              <a:off x="617753" y="-1424715"/>
              <a:ext cx="1735654" cy="885429"/>
            </a:xfrm>
            <a:prstGeom prst="rect">
              <a:avLst/>
            </a:prstGeom>
            <a:noFill/>
          </p:spPr>
          <p:txBody>
            <a:bodyPr wrap="square" rtlCol="0">
              <a:spAutoFit/>
            </a:bodyPr>
            <a:lstStyle/>
            <a:p>
              <a:r>
                <a:rPr lang="en-US" sz="1600" b="1" dirty="0"/>
                <a:t>P</a:t>
              </a:r>
              <a:r>
                <a:rPr lang="en-US" b="1" baseline="-25000" dirty="0"/>
                <a:t>dyn</a:t>
              </a:r>
              <a:r>
                <a:rPr lang="en-US" sz="1600" b="1" dirty="0">
                  <a:solidFill>
                    <a:srgbClr val="800000"/>
                  </a:solidFill>
                </a:rPr>
                <a:t> </a:t>
              </a:r>
              <a:r>
                <a:rPr lang="en-US" sz="1600" b="1" dirty="0"/>
                <a:t>impact</a:t>
              </a:r>
            </a:p>
            <a:p>
              <a:pPr marL="112713" indent="-112713">
                <a:buFont typeface="Arial"/>
                <a:buChar char="•"/>
              </a:pPr>
              <a:r>
                <a:rPr lang="en-US" sz="1600" b="1" dirty="0">
                  <a:solidFill>
                    <a:srgbClr val="90008F"/>
                  </a:solidFill>
                </a:rPr>
                <a:t>Aurora</a:t>
              </a:r>
            </a:p>
            <a:p>
              <a:pPr marL="112713" indent="-112713">
                <a:buFont typeface="Arial"/>
                <a:buChar char="•"/>
              </a:pPr>
              <a:r>
                <a:rPr lang="en-US" sz="1600" b="1" dirty="0">
                  <a:solidFill>
                    <a:srgbClr val="90008F"/>
                  </a:solidFill>
                </a:rPr>
                <a:t>Penetrating E</a:t>
              </a:r>
              <a:endParaRPr lang="en-US" sz="1400" dirty="0">
                <a:solidFill>
                  <a:srgbClr val="90008F"/>
                </a:solidFill>
              </a:endParaRPr>
            </a:p>
          </p:txBody>
        </p:sp>
        <p:cxnSp>
          <p:nvCxnSpPr>
            <p:cNvPr id="11" name="Straight Arrow Connector 10"/>
            <p:cNvCxnSpPr/>
            <p:nvPr/>
          </p:nvCxnSpPr>
          <p:spPr>
            <a:xfrm>
              <a:off x="2107358" y="-593500"/>
              <a:ext cx="1651788" cy="2070482"/>
            </a:xfrm>
            <a:prstGeom prst="straightConnector1">
              <a:avLst/>
            </a:prstGeom>
            <a:ln w="12700" cmpd="sng">
              <a:solidFill>
                <a:srgbClr val="A500A4"/>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1685950" y="-927462"/>
              <a:ext cx="2073196" cy="268556"/>
            </a:xfrm>
            <a:prstGeom prst="straightConnector1">
              <a:avLst/>
            </a:prstGeom>
            <a:ln w="12700" cmpd="sng">
              <a:solidFill>
                <a:srgbClr val="A500A4"/>
              </a:solidFill>
              <a:tailEnd type="arrow"/>
            </a:ln>
          </p:spPr>
          <p:style>
            <a:lnRef idx="2">
              <a:schemeClr val="accent1"/>
            </a:lnRef>
            <a:fillRef idx="0">
              <a:schemeClr val="accent1"/>
            </a:fillRef>
            <a:effectRef idx="1">
              <a:schemeClr val="accent1"/>
            </a:effectRef>
            <a:fontRef idx="minor">
              <a:schemeClr val="tx1"/>
            </a:fontRef>
          </p:style>
        </p:cxnSp>
      </p:grpSp>
      <p:grpSp>
        <p:nvGrpSpPr>
          <p:cNvPr id="13" name="Group 12"/>
          <p:cNvGrpSpPr/>
          <p:nvPr/>
        </p:nvGrpSpPr>
        <p:grpSpPr>
          <a:xfrm>
            <a:off x="-33868" y="713216"/>
            <a:ext cx="4809068" cy="5685807"/>
            <a:chOff x="-33868" y="755551"/>
            <a:chExt cx="4809068" cy="5685807"/>
          </a:xfrm>
        </p:grpSpPr>
        <p:sp>
          <p:nvSpPr>
            <p:cNvPr id="14" name="TextBox 13"/>
            <p:cNvSpPr txBox="1"/>
            <p:nvPr/>
          </p:nvSpPr>
          <p:spPr>
            <a:xfrm>
              <a:off x="-33868" y="3386667"/>
              <a:ext cx="1636453" cy="2910199"/>
            </a:xfrm>
            <a:prstGeom prst="rect">
              <a:avLst/>
            </a:prstGeom>
            <a:noFill/>
          </p:spPr>
          <p:txBody>
            <a:bodyPr wrap="square" rtlCol="0">
              <a:spAutoFit/>
            </a:bodyPr>
            <a:lstStyle/>
            <a:p>
              <a:r>
                <a:rPr lang="en-US" sz="1600" b="1" dirty="0"/>
                <a:t>After 08 UT</a:t>
              </a:r>
              <a:endParaRPr lang="en-US" sz="1400" dirty="0"/>
            </a:p>
            <a:p>
              <a:pPr marL="169863" lvl="1" indent="-169863">
                <a:lnSpc>
                  <a:spcPts val="1600"/>
                </a:lnSpc>
                <a:spcBef>
                  <a:spcPts val="600"/>
                </a:spcBef>
                <a:buFont typeface="Arial"/>
                <a:buChar char="•"/>
              </a:pPr>
              <a:r>
                <a:rPr lang="en-US" sz="1600" dirty="0">
                  <a:solidFill>
                    <a:srgbClr val="90008F"/>
                  </a:solidFill>
                </a:rPr>
                <a:t>More </a:t>
              </a:r>
              <a:r>
                <a:rPr lang="en-US" sz="1600" b="1" dirty="0">
                  <a:solidFill>
                    <a:srgbClr val="90008F"/>
                  </a:solidFill>
                </a:rPr>
                <a:t>streamers</a:t>
              </a:r>
            </a:p>
            <a:p>
              <a:pPr marL="169863" lvl="1" indent="-169863">
                <a:lnSpc>
                  <a:spcPts val="1600"/>
                </a:lnSpc>
                <a:spcBef>
                  <a:spcPts val="600"/>
                </a:spcBef>
                <a:buFont typeface="Arial"/>
                <a:buChar char="•"/>
              </a:pPr>
              <a:r>
                <a:rPr lang="en-US" sz="1600" b="1" dirty="0">
                  <a:solidFill>
                    <a:srgbClr val="90008F"/>
                  </a:solidFill>
                </a:rPr>
                <a:t>Bursty,</a:t>
              </a:r>
              <a:r>
                <a:rPr lang="en-US" sz="1600" dirty="0">
                  <a:solidFill>
                    <a:srgbClr val="90008F"/>
                  </a:solidFill>
                </a:rPr>
                <a:t> mid-</a:t>
              </a:r>
              <a:r>
                <a:rPr lang="en-US" sz="1600" dirty="0" err="1">
                  <a:solidFill>
                    <a:srgbClr val="90008F"/>
                  </a:solidFill>
                </a:rPr>
                <a:t>lat</a:t>
              </a:r>
              <a:r>
                <a:rPr lang="en-US" sz="1600" dirty="0">
                  <a:solidFill>
                    <a:srgbClr val="90008F"/>
                  </a:solidFill>
                </a:rPr>
                <a:t> E’s</a:t>
              </a:r>
              <a:endParaRPr lang="en-US" sz="1400" dirty="0">
                <a:solidFill>
                  <a:srgbClr val="90008F"/>
                </a:solidFill>
              </a:endParaRPr>
            </a:p>
            <a:p>
              <a:pPr marL="169863" lvl="1" indent="-169863">
                <a:lnSpc>
                  <a:spcPts val="1600"/>
                </a:lnSpc>
                <a:spcBef>
                  <a:spcPts val="600"/>
                </a:spcBef>
                <a:buFont typeface="Arial"/>
                <a:buChar char="•"/>
              </a:pPr>
              <a:r>
                <a:rPr lang="en-US" sz="1600" b="1" dirty="0">
                  <a:solidFill>
                    <a:srgbClr val="90008F"/>
                  </a:solidFill>
                </a:rPr>
                <a:t>Oval pushes equatorward</a:t>
              </a:r>
              <a:r>
                <a:rPr lang="en-US" sz="1600" dirty="0">
                  <a:solidFill>
                    <a:srgbClr val="90008F"/>
                  </a:solidFill>
                </a:rPr>
                <a:t/>
              </a:r>
              <a:br>
                <a:rPr lang="en-US" sz="1600" dirty="0">
                  <a:solidFill>
                    <a:srgbClr val="90008F"/>
                  </a:solidFill>
                </a:rPr>
              </a:br>
              <a:r>
                <a:rPr lang="en-US" sz="1400" dirty="0">
                  <a:solidFill>
                    <a:srgbClr val="90008F"/>
                  </a:solidFill>
                </a:rPr>
                <a:t>(DMSP </a:t>
              </a:r>
              <a:r>
                <a:rPr lang="en-US" sz="1400" dirty="0" err="1">
                  <a:solidFill>
                    <a:srgbClr val="90008F"/>
                  </a:solidFill>
                </a:rPr>
                <a:t>bndries</a:t>
              </a:r>
              <a:r>
                <a:rPr lang="en-US" sz="1400" dirty="0">
                  <a:solidFill>
                    <a:srgbClr val="90008F"/>
                  </a:solidFill>
                </a:rPr>
                <a:t> consistent)</a:t>
              </a:r>
            </a:p>
            <a:p>
              <a:pPr marL="169863" lvl="1" indent="-169863">
                <a:lnSpc>
                  <a:spcPts val="1600"/>
                </a:lnSpc>
                <a:spcBef>
                  <a:spcPts val="600"/>
                </a:spcBef>
                <a:buFont typeface="Arial"/>
                <a:buChar char="•"/>
              </a:pPr>
              <a:r>
                <a:rPr lang="en-US" sz="1600" dirty="0">
                  <a:solidFill>
                    <a:srgbClr val="90008F"/>
                  </a:solidFill>
                </a:rPr>
                <a:t>Some bursts </a:t>
              </a:r>
              <a:r>
                <a:rPr lang="en-US" sz="1600" b="1" dirty="0">
                  <a:solidFill>
                    <a:srgbClr val="90008F"/>
                  </a:solidFill>
                </a:rPr>
                <a:t>extend sub-auroral</a:t>
              </a:r>
            </a:p>
          </p:txBody>
        </p:sp>
        <p:cxnSp>
          <p:nvCxnSpPr>
            <p:cNvPr id="15" name="Straight Arrow Connector 14"/>
            <p:cNvCxnSpPr/>
            <p:nvPr/>
          </p:nvCxnSpPr>
          <p:spPr>
            <a:xfrm flipV="1">
              <a:off x="1016000" y="755551"/>
              <a:ext cx="3141133" cy="3139116"/>
            </a:xfrm>
            <a:prstGeom prst="straightConnector1">
              <a:avLst/>
            </a:prstGeom>
            <a:ln w="12700" cmpd="sng">
              <a:solidFill>
                <a:srgbClr val="A500A4"/>
              </a:solidFill>
              <a:tailEnd type="arrow"/>
            </a:ln>
          </p:spPr>
          <p:style>
            <a:lnRef idx="2">
              <a:schemeClr val="accent1"/>
            </a:lnRef>
            <a:fillRef idx="0">
              <a:schemeClr val="accent1"/>
            </a:fillRef>
            <a:effectRef idx="1">
              <a:schemeClr val="accent1"/>
            </a:effectRef>
            <a:fontRef idx="minor">
              <a:schemeClr val="tx1"/>
            </a:fontRef>
          </p:style>
        </p:cxnSp>
        <p:grpSp>
          <p:nvGrpSpPr>
            <p:cNvPr id="16" name="Group 15"/>
            <p:cNvGrpSpPr/>
            <p:nvPr/>
          </p:nvGrpSpPr>
          <p:grpSpPr>
            <a:xfrm>
              <a:off x="1238250" y="4284135"/>
              <a:ext cx="3536950" cy="2157223"/>
              <a:chOff x="1207399" y="3302001"/>
              <a:chExt cx="3536950" cy="2157223"/>
            </a:xfrm>
          </p:grpSpPr>
          <p:cxnSp>
            <p:nvCxnSpPr>
              <p:cNvPr id="19" name="Straight Arrow Connector 18"/>
              <p:cNvCxnSpPr/>
              <p:nvPr/>
            </p:nvCxnSpPr>
            <p:spPr>
              <a:xfrm flipV="1">
                <a:off x="1207399" y="3302001"/>
                <a:ext cx="3119561" cy="1778000"/>
              </a:xfrm>
              <a:prstGeom prst="straightConnector1">
                <a:avLst/>
              </a:prstGeom>
              <a:ln w="12700" cmpd="sng">
                <a:solidFill>
                  <a:srgbClr val="A500A4"/>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1247616" y="5080001"/>
                <a:ext cx="3496733" cy="379223"/>
              </a:xfrm>
              <a:prstGeom prst="straightConnector1">
                <a:avLst/>
              </a:prstGeom>
              <a:ln w="12700" cmpd="sng">
                <a:solidFill>
                  <a:srgbClr val="A500A4"/>
                </a:solidFill>
                <a:tailEnd type="arrow"/>
              </a:ln>
            </p:spPr>
            <p:style>
              <a:lnRef idx="2">
                <a:schemeClr val="accent1"/>
              </a:lnRef>
              <a:fillRef idx="0">
                <a:schemeClr val="accent1"/>
              </a:fillRef>
              <a:effectRef idx="1">
                <a:schemeClr val="accent1"/>
              </a:effectRef>
              <a:fontRef idx="minor">
                <a:schemeClr val="tx1"/>
              </a:fontRef>
            </p:style>
          </p:cxnSp>
        </p:grpSp>
        <p:cxnSp>
          <p:nvCxnSpPr>
            <p:cNvPr id="17" name="Straight Arrow Connector 16"/>
            <p:cNvCxnSpPr/>
            <p:nvPr/>
          </p:nvCxnSpPr>
          <p:spPr>
            <a:xfrm flipV="1">
              <a:off x="1130300" y="3852410"/>
              <a:ext cx="3026833" cy="702735"/>
            </a:xfrm>
            <a:prstGeom prst="straightConnector1">
              <a:avLst/>
            </a:prstGeom>
            <a:ln w="12700" cmpd="sng">
              <a:solidFill>
                <a:srgbClr val="A500A4"/>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1130300" y="4555146"/>
              <a:ext cx="3492500" cy="1346122"/>
            </a:xfrm>
            <a:prstGeom prst="straightConnector1">
              <a:avLst/>
            </a:prstGeom>
            <a:ln w="12700" cmpd="sng">
              <a:solidFill>
                <a:srgbClr val="A500A4"/>
              </a:solidFill>
              <a:tailEnd type="arrow"/>
            </a:ln>
          </p:spPr>
          <p:style>
            <a:lnRef idx="2">
              <a:schemeClr val="accent1"/>
            </a:lnRef>
            <a:fillRef idx="0">
              <a:schemeClr val="accent1"/>
            </a:fillRef>
            <a:effectRef idx="1">
              <a:schemeClr val="accent1"/>
            </a:effectRef>
            <a:fontRef idx="minor">
              <a:schemeClr val="tx1"/>
            </a:fontRef>
          </p:style>
        </p:cxnSp>
      </p:grpSp>
      <p:pic>
        <p:nvPicPr>
          <p:cNvPr id="21" name="Picture 20" descr="radfovs_1444172832.ai"/>
          <p:cNvPicPr>
            <a:picLocks noChangeAspect="1"/>
          </p:cNvPicPr>
          <p:nvPr/>
        </p:nvPicPr>
        <p:blipFill rotWithShape="1">
          <a:blip r:embed="rId4">
            <a:extLst>
              <a:ext uri="{28A0092B-C50C-407E-A947-70E740481C1C}">
                <a14:useLocalDpi xmlns:a14="http://schemas.microsoft.com/office/drawing/2010/main" val="0"/>
              </a:ext>
            </a:extLst>
          </a:blip>
          <a:srcRect l="8801"/>
          <a:stretch/>
        </p:blipFill>
        <p:spPr>
          <a:xfrm>
            <a:off x="5880306" y="24253"/>
            <a:ext cx="3264318" cy="2382780"/>
          </a:xfrm>
          <a:prstGeom prst="rect">
            <a:avLst/>
          </a:prstGeom>
          <a:solidFill>
            <a:schemeClr val="bg1"/>
          </a:solidFill>
        </p:spPr>
      </p:pic>
      <p:sp>
        <p:nvSpPr>
          <p:cNvPr id="22" name="TextBox 21"/>
          <p:cNvSpPr txBox="1"/>
          <p:nvPr/>
        </p:nvSpPr>
        <p:spPr>
          <a:xfrm>
            <a:off x="6282267" y="6880343"/>
            <a:ext cx="3067677" cy="1200329"/>
          </a:xfrm>
          <a:prstGeom prst="rect">
            <a:avLst/>
          </a:prstGeom>
          <a:noFill/>
        </p:spPr>
        <p:txBody>
          <a:bodyPr wrap="square" rtlCol="0">
            <a:spAutoFit/>
          </a:bodyPr>
          <a:lstStyle/>
          <a:p>
            <a:r>
              <a:rPr lang="en-US" dirty="0"/>
              <a:t>Start of rel. </a:t>
            </a:r>
            <a:r>
              <a:rPr lang="en-US" dirty="0" err="1"/>
              <a:t>elec</a:t>
            </a:r>
            <a:r>
              <a:rPr lang="en-US" dirty="0"/>
              <a:t> </a:t>
            </a:r>
            <a:r>
              <a:rPr lang="en-US" dirty="0" err="1"/>
              <a:t>energiztions</a:t>
            </a:r>
            <a:r>
              <a:rPr lang="en-US" dirty="0"/>
              <a:t> ~14-15 UT [W. Li et al., 2014], just after Pdyn decreases to ~ 5 nPa</a:t>
            </a:r>
          </a:p>
        </p:txBody>
      </p:sp>
      <p:sp>
        <p:nvSpPr>
          <p:cNvPr id="24" name="TextBox 23"/>
          <p:cNvSpPr txBox="1"/>
          <p:nvPr/>
        </p:nvSpPr>
        <p:spPr>
          <a:xfrm>
            <a:off x="8412594" y="3011843"/>
            <a:ext cx="3779406" cy="2539156"/>
          </a:xfrm>
          <a:prstGeom prst="rect">
            <a:avLst/>
          </a:prstGeom>
          <a:noFill/>
          <a:ln w="57150" cmpd="thinThick">
            <a:solidFill>
              <a:srgbClr val="0226CD"/>
            </a:solidFill>
          </a:ln>
        </p:spPr>
        <p:txBody>
          <a:bodyPr wrap="square" rtlCol="0">
            <a:spAutoFit/>
          </a:bodyPr>
          <a:lstStyle/>
          <a:p>
            <a:pPr marL="0" lvl="1">
              <a:spcBef>
                <a:spcPts val="600"/>
              </a:spcBef>
            </a:pPr>
            <a:r>
              <a:rPr lang="en-US" sz="1600" b="1" dirty="0" smtClean="0"/>
              <a:t>Questions (from Larry): </a:t>
            </a:r>
            <a:endParaRPr lang="en-US" sz="1600" b="1" dirty="0"/>
          </a:p>
          <a:p>
            <a:pPr lvl="1" indent="-228600">
              <a:spcBef>
                <a:spcPts val="600"/>
              </a:spcBef>
              <a:buFont typeface="Wingdings" charset="2"/>
              <a:buChar char="§"/>
            </a:pPr>
            <a:r>
              <a:rPr lang="en-US" sz="1600" b="1" dirty="0">
                <a:solidFill>
                  <a:srgbClr val="800000"/>
                </a:solidFill>
              </a:rPr>
              <a:t>Why electric field enhancements had three different manifestations</a:t>
            </a:r>
            <a:r>
              <a:rPr lang="en-US" sz="1600" dirty="0">
                <a:solidFill>
                  <a:srgbClr val="800000"/>
                </a:solidFill>
              </a:rPr>
              <a:t>?</a:t>
            </a:r>
          </a:p>
          <a:p>
            <a:pPr lvl="1" indent="-228600">
              <a:spcBef>
                <a:spcPts val="600"/>
              </a:spcBef>
              <a:buFont typeface="Wingdings" charset="2"/>
              <a:buChar char="§"/>
            </a:pPr>
            <a:r>
              <a:rPr lang="en-US" sz="1600" b="1" dirty="0">
                <a:solidFill>
                  <a:srgbClr val="800000"/>
                </a:solidFill>
              </a:rPr>
              <a:t>Why </a:t>
            </a:r>
            <a:r>
              <a:rPr lang="en-US" sz="1600" b="1" dirty="0" err="1">
                <a:solidFill>
                  <a:srgbClr val="800000"/>
                </a:solidFill>
              </a:rPr>
              <a:t>bursty</a:t>
            </a:r>
            <a:r>
              <a:rPr lang="en-US" sz="1600" b="1" dirty="0">
                <a:solidFill>
                  <a:srgbClr val="800000"/>
                </a:solidFill>
              </a:rPr>
              <a:t> enhancement interval most effective </a:t>
            </a:r>
            <a:r>
              <a:rPr lang="en-US" sz="1600" dirty="0">
                <a:solidFill>
                  <a:srgbClr val="800000"/>
                </a:solidFill>
              </a:rPr>
              <a:t>in driving storm phenomena?</a:t>
            </a:r>
          </a:p>
          <a:p>
            <a:pPr>
              <a:spcBef>
                <a:spcPts val="600"/>
              </a:spcBef>
            </a:pPr>
            <a:r>
              <a:rPr lang="en-US" sz="1600" b="1" dirty="0"/>
              <a:t>Need coordinated, simultaneous. multi-instrument observations of main phase phenomena for additional </a:t>
            </a:r>
            <a:r>
              <a:rPr lang="en-US" sz="1600" b="1" dirty="0" smtClean="0"/>
              <a:t>storms</a:t>
            </a:r>
            <a:endParaRPr lang="en-US" sz="1600" b="1" dirty="0">
              <a:solidFill>
                <a:srgbClr val="800000"/>
              </a:solidFill>
            </a:endParaRPr>
          </a:p>
        </p:txBody>
      </p:sp>
      <p:sp>
        <p:nvSpPr>
          <p:cNvPr id="25" name="TextBox 24"/>
          <p:cNvSpPr txBox="1"/>
          <p:nvPr/>
        </p:nvSpPr>
        <p:spPr>
          <a:xfrm>
            <a:off x="9234327" y="27548"/>
            <a:ext cx="2957673" cy="2539156"/>
          </a:xfrm>
          <a:prstGeom prst="rect">
            <a:avLst/>
          </a:prstGeom>
          <a:noFill/>
        </p:spPr>
        <p:txBody>
          <a:bodyPr wrap="square" rtlCol="0">
            <a:spAutoFit/>
          </a:bodyPr>
          <a:lstStyle/>
          <a:p>
            <a:pPr>
              <a:spcBef>
                <a:spcPts val="600"/>
              </a:spcBef>
            </a:pPr>
            <a:r>
              <a:rPr lang="en-US" sz="1600" b="1" dirty="0" smtClean="0"/>
              <a:t>synergizing observations</a:t>
            </a:r>
          </a:p>
          <a:p>
            <a:pPr>
              <a:spcBef>
                <a:spcPts val="600"/>
              </a:spcBef>
            </a:pPr>
            <a:r>
              <a:rPr lang="en-US" sz="1600" b="1" dirty="0" smtClean="0">
                <a:solidFill>
                  <a:srgbClr val="800000"/>
                </a:solidFill>
              </a:rPr>
              <a:t>Aurora</a:t>
            </a:r>
            <a:r>
              <a:rPr lang="en-US" sz="1600" b="1" dirty="0">
                <a:solidFill>
                  <a:srgbClr val="800000"/>
                </a:solidFill>
              </a:rPr>
              <a:t>, convection, current signatures </a:t>
            </a:r>
            <a:r>
              <a:rPr lang="en-US" sz="1600" dirty="0">
                <a:solidFill>
                  <a:srgbClr val="800000"/>
                </a:solidFill>
              </a:rPr>
              <a:t>of disturbances and modes of </a:t>
            </a:r>
            <a:r>
              <a:rPr lang="en-US" sz="1600" dirty="0" smtClean="0">
                <a:solidFill>
                  <a:srgbClr val="800000"/>
                </a:solidFill>
              </a:rPr>
              <a:t>E</a:t>
            </a:r>
          </a:p>
          <a:p>
            <a:pPr>
              <a:spcBef>
                <a:spcPts val="600"/>
              </a:spcBef>
            </a:pPr>
            <a:r>
              <a:rPr lang="en-US" sz="1600" b="1" dirty="0" smtClean="0">
                <a:solidFill>
                  <a:srgbClr val="800000"/>
                </a:solidFill>
              </a:rPr>
              <a:t>Their </a:t>
            </a:r>
            <a:r>
              <a:rPr lang="en-US" sz="1600" b="1" dirty="0">
                <a:solidFill>
                  <a:srgbClr val="800000"/>
                </a:solidFill>
              </a:rPr>
              <a:t>relation to</a:t>
            </a:r>
            <a:r>
              <a:rPr lang="en-US" sz="1600" b="1" dirty="0" smtClean="0">
                <a:solidFill>
                  <a:srgbClr val="800000"/>
                </a:solidFill>
              </a:rPr>
              <a:t>:</a:t>
            </a:r>
          </a:p>
          <a:p>
            <a:pPr>
              <a:spcBef>
                <a:spcPts val="600"/>
              </a:spcBef>
            </a:pPr>
            <a:r>
              <a:rPr lang="en-US" sz="1600" i="1" dirty="0" err="1" smtClean="0">
                <a:solidFill>
                  <a:srgbClr val="800000"/>
                </a:solidFill>
              </a:rPr>
              <a:t>Ionospheric</a:t>
            </a:r>
            <a:r>
              <a:rPr lang="en-US" sz="1600" i="1" dirty="0" smtClean="0">
                <a:solidFill>
                  <a:srgbClr val="800000"/>
                </a:solidFill>
              </a:rPr>
              <a:t> </a:t>
            </a:r>
            <a:r>
              <a:rPr lang="en-US" sz="1600" i="1" dirty="0">
                <a:solidFill>
                  <a:srgbClr val="800000"/>
                </a:solidFill>
              </a:rPr>
              <a:t>trough and density structures  </a:t>
            </a:r>
            <a:r>
              <a:rPr lang="en-US" sz="1600" i="1" dirty="0" err="1" smtClean="0">
                <a:solidFill>
                  <a:srgbClr val="800000"/>
                </a:solidFill>
              </a:rPr>
              <a:t>Plasmapause</a:t>
            </a:r>
            <a:r>
              <a:rPr lang="en-US" sz="1600" i="1" dirty="0" smtClean="0">
                <a:solidFill>
                  <a:srgbClr val="800000"/>
                </a:solidFill>
              </a:rPr>
              <a:t> </a:t>
            </a:r>
            <a:r>
              <a:rPr lang="en-US" sz="1600" i="1" dirty="0">
                <a:solidFill>
                  <a:srgbClr val="800000"/>
                </a:solidFill>
              </a:rPr>
              <a:t>erosion and ring current injection</a:t>
            </a:r>
          </a:p>
          <a:p>
            <a:endParaRPr lang="en-US" sz="1600" dirty="0"/>
          </a:p>
        </p:txBody>
      </p:sp>
      <p:sp>
        <p:nvSpPr>
          <p:cNvPr id="26" name="Rectangle 25"/>
          <p:cNvSpPr/>
          <p:nvPr/>
        </p:nvSpPr>
        <p:spPr>
          <a:xfrm>
            <a:off x="5156436" y="5842790"/>
            <a:ext cx="1389517" cy="276999"/>
          </a:xfrm>
          <a:prstGeom prst="rect">
            <a:avLst/>
          </a:prstGeom>
        </p:spPr>
        <p:txBody>
          <a:bodyPr wrap="square">
            <a:spAutoFit/>
          </a:bodyPr>
          <a:lstStyle/>
          <a:p>
            <a:r>
              <a:rPr lang="nb-NO" sz="1200" dirty="0"/>
              <a:t>Liu et al. (2016)</a:t>
            </a:r>
            <a:endParaRPr lang="en-US" sz="1200" dirty="0"/>
          </a:p>
        </p:txBody>
      </p:sp>
      <p:sp>
        <p:nvSpPr>
          <p:cNvPr id="27" name="Rectangle 26"/>
          <p:cNvSpPr/>
          <p:nvPr/>
        </p:nvSpPr>
        <p:spPr>
          <a:xfrm>
            <a:off x="8539568" y="6215031"/>
            <a:ext cx="1389517" cy="276999"/>
          </a:xfrm>
          <a:prstGeom prst="rect">
            <a:avLst/>
          </a:prstGeom>
        </p:spPr>
        <p:txBody>
          <a:bodyPr wrap="square">
            <a:spAutoFit/>
          </a:bodyPr>
          <a:lstStyle/>
          <a:p>
            <a:r>
              <a:rPr lang="nb-NO" sz="1200" dirty="0" smtClean="0"/>
              <a:t>Lyons </a:t>
            </a:r>
            <a:r>
              <a:rPr lang="nb-NO" sz="1200" dirty="0"/>
              <a:t>et al. (2016)</a:t>
            </a:r>
            <a:endParaRPr lang="en-US" sz="1200" dirty="0"/>
          </a:p>
        </p:txBody>
      </p:sp>
    </p:spTree>
    <p:extLst>
      <p:ext uri="{BB962C8B-B14F-4D97-AF65-F5344CB8AC3E}">
        <p14:creationId xmlns:p14="http://schemas.microsoft.com/office/powerpoint/2010/main" val="19587029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A1E9E06B-CF45-4DBF-8DC4-50A605510EC1}"/>
              </a:ext>
            </a:extLst>
          </p:cNvPr>
          <p:cNvPicPr>
            <a:picLocks noChangeAspect="1"/>
          </p:cNvPicPr>
          <p:nvPr/>
        </p:nvPicPr>
        <p:blipFill rotWithShape="1">
          <a:blip r:embed="rId2">
            <a:extLst>
              <a:ext uri="{28A0092B-C50C-407E-A947-70E740481C1C}">
                <a14:useLocalDpi xmlns:a14="http://schemas.microsoft.com/office/drawing/2010/main" val="0"/>
              </a:ext>
            </a:extLst>
          </a:blip>
          <a:srcRect b="27891"/>
          <a:stretch/>
        </p:blipFill>
        <p:spPr>
          <a:xfrm>
            <a:off x="7713257" y="481707"/>
            <a:ext cx="4431749" cy="3456876"/>
          </a:xfrm>
          <a:prstGeom prst="rect">
            <a:avLst/>
          </a:prstGeom>
        </p:spPr>
      </p:pic>
      <p:pic>
        <p:nvPicPr>
          <p:cNvPr id="12" name="Picture 11">
            <a:extLst>
              <a:ext uri="{FF2B5EF4-FFF2-40B4-BE49-F238E27FC236}">
                <a16:creationId xmlns:a16="http://schemas.microsoft.com/office/drawing/2014/main" xmlns="" id="{8877CDBD-5793-403E-9C10-7EAF429E4B45}"/>
              </a:ext>
            </a:extLst>
          </p:cNvPr>
          <p:cNvPicPr>
            <a:picLocks noChangeAspect="1"/>
          </p:cNvPicPr>
          <p:nvPr/>
        </p:nvPicPr>
        <p:blipFill rotWithShape="1">
          <a:blip r:embed="rId3">
            <a:extLst>
              <a:ext uri="{28A0092B-C50C-407E-A947-70E740481C1C}">
                <a14:useLocalDpi xmlns:a14="http://schemas.microsoft.com/office/drawing/2010/main" val="0"/>
              </a:ext>
            </a:extLst>
          </a:blip>
          <a:srcRect b="20952"/>
          <a:stretch/>
        </p:blipFill>
        <p:spPr>
          <a:xfrm>
            <a:off x="4160452" y="496640"/>
            <a:ext cx="3574965" cy="3705339"/>
          </a:xfrm>
          <a:prstGeom prst="rect">
            <a:avLst/>
          </a:prstGeom>
        </p:spPr>
      </p:pic>
      <p:sp>
        <p:nvSpPr>
          <p:cNvPr id="2" name="Slide Number Placeholder 1">
            <a:extLst>
              <a:ext uri="{FF2B5EF4-FFF2-40B4-BE49-F238E27FC236}">
                <a16:creationId xmlns:a16="http://schemas.microsoft.com/office/drawing/2014/main" xmlns="" id="{6F1815D9-38D5-475D-948B-070433A41159}"/>
              </a:ext>
            </a:extLst>
          </p:cNvPr>
          <p:cNvSpPr>
            <a:spLocks noGrp="1"/>
          </p:cNvSpPr>
          <p:nvPr>
            <p:ph type="sldNum" sz="quarter" idx="12"/>
          </p:nvPr>
        </p:nvSpPr>
        <p:spPr/>
        <p:txBody>
          <a:bodyPr/>
          <a:lstStyle/>
          <a:p>
            <a:fld id="{7CCBE2D8-8CE3-6E45-8B76-BCADCC243645}" type="slidenum">
              <a:rPr lang="en-US" smtClean="0"/>
              <a:t>13</a:t>
            </a:fld>
            <a:endParaRPr lang="en-US"/>
          </a:p>
        </p:txBody>
      </p:sp>
      <p:sp>
        <p:nvSpPr>
          <p:cNvPr id="29" name="Rectangle 28">
            <a:extLst>
              <a:ext uri="{FF2B5EF4-FFF2-40B4-BE49-F238E27FC236}">
                <a16:creationId xmlns:a16="http://schemas.microsoft.com/office/drawing/2014/main" xmlns="" id="{A3FFC39E-CD95-476F-9BB8-F02BF87A995E}"/>
              </a:ext>
            </a:extLst>
          </p:cNvPr>
          <p:cNvSpPr/>
          <p:nvPr/>
        </p:nvSpPr>
        <p:spPr>
          <a:xfrm>
            <a:off x="0" y="6710740"/>
            <a:ext cx="12192000" cy="14726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89696A6C-24B0-4A52-8FA6-7BF0D2B7CB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64" y="300283"/>
            <a:ext cx="4288440" cy="4673138"/>
          </a:xfrm>
          <a:prstGeom prst="rect">
            <a:avLst/>
          </a:prstGeom>
        </p:spPr>
      </p:pic>
      <p:cxnSp>
        <p:nvCxnSpPr>
          <p:cNvPr id="8" name="Straight Connector 7"/>
          <p:cNvCxnSpPr/>
          <p:nvPr/>
        </p:nvCxnSpPr>
        <p:spPr>
          <a:xfrm>
            <a:off x="957237" y="575541"/>
            <a:ext cx="0" cy="387238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xmlns="" id="{5090F024-1304-6641-B8C0-478F10AA863A}"/>
              </a:ext>
            </a:extLst>
          </p:cNvPr>
          <p:cNvSpPr txBox="1"/>
          <p:nvPr/>
        </p:nvSpPr>
        <p:spPr>
          <a:xfrm>
            <a:off x="0" y="69216"/>
            <a:ext cx="10404257"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AMPERE FAC EOFs </a:t>
            </a:r>
            <a:r>
              <a:rPr lang="en-US" dirty="0" smtClean="0">
                <a:latin typeface="Arial" panose="020B0604020202020204" pitchFamily="34" charset="0"/>
                <a:cs typeface="Arial" panose="020B0604020202020204" pitchFamily="34" charset="0"/>
              </a:rPr>
              <a:t>analysis for Rapid </a:t>
            </a:r>
            <a:r>
              <a:rPr lang="en-US" dirty="0">
                <a:latin typeface="Arial" panose="020B0604020202020204" pitchFamily="34" charset="0"/>
                <a:cs typeface="Arial" panose="020B0604020202020204" pitchFamily="34" charset="0"/>
              </a:rPr>
              <a:t>change in FAC </a:t>
            </a:r>
            <a:r>
              <a:rPr lang="en-US" dirty="0" smtClean="0">
                <a:latin typeface="Arial" panose="020B0604020202020204" pitchFamily="34" charset="0"/>
                <a:cs typeface="Arial" panose="020B0604020202020204" pitchFamily="34" charset="0"/>
              </a:rPr>
              <a:t>patterns: </a:t>
            </a:r>
            <a:endParaRPr lang="en-US" dirty="0">
              <a:latin typeface="Arial" panose="020B0604020202020204" pitchFamily="34" charset="0"/>
              <a:cs typeface="Arial" panose="020B0604020202020204" pitchFamily="34" charset="0"/>
            </a:endParaRPr>
          </a:p>
          <a:p>
            <a:endParaRPr lang="en-US" dirty="0"/>
          </a:p>
        </p:txBody>
      </p:sp>
      <p:cxnSp>
        <p:nvCxnSpPr>
          <p:cNvPr id="10" name="Straight Arrow Connector 9"/>
          <p:cNvCxnSpPr/>
          <p:nvPr/>
        </p:nvCxnSpPr>
        <p:spPr>
          <a:xfrm>
            <a:off x="944723" y="1926809"/>
            <a:ext cx="3335909" cy="0"/>
          </a:xfrm>
          <a:prstGeom prst="straightConnector1">
            <a:avLst/>
          </a:prstGeom>
          <a:ln w="25400">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1607886" y="575541"/>
            <a:ext cx="162664" cy="3872379"/>
          </a:xfrm>
          <a:prstGeom prst="rect">
            <a:avLst/>
          </a:prstGeom>
          <a:noFill/>
          <a:ln w="254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flipV="1">
            <a:off x="1764294" y="4234910"/>
            <a:ext cx="6189392" cy="15640"/>
          </a:xfrm>
          <a:prstGeom prst="straightConnector1">
            <a:avLst/>
          </a:prstGeom>
          <a:ln w="25400">
            <a:tailEnd type="arrow"/>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xmlns="" id="{5090F024-1304-6641-B8C0-478F10AA863A}"/>
              </a:ext>
            </a:extLst>
          </p:cNvPr>
          <p:cNvSpPr txBox="1"/>
          <p:nvPr/>
        </p:nvSpPr>
        <p:spPr>
          <a:xfrm>
            <a:off x="3678748" y="4191117"/>
            <a:ext cx="4053281" cy="523220"/>
          </a:xfrm>
          <a:prstGeom prst="rect">
            <a:avLst/>
          </a:prstGeom>
          <a:noFill/>
        </p:spPr>
        <p:txBody>
          <a:bodyPr wrap="square" rtlCol="0">
            <a:spAutoFit/>
          </a:bodyPr>
          <a:lstStyle/>
          <a:p>
            <a:pPr lvl="1"/>
            <a:r>
              <a:rPr lang="en-US" sz="1400" dirty="0" smtClean="0">
                <a:latin typeface="Arial" panose="020B0604020202020204" pitchFamily="34" charset="0"/>
                <a:cs typeface="Arial" panose="020B0604020202020204" pitchFamily="34" charset="0"/>
              </a:rPr>
              <a:t>Shock arrival: 2 min cadence;</a:t>
            </a:r>
          </a:p>
          <a:p>
            <a:pPr lvl="1"/>
            <a:r>
              <a:rPr lang="en-US" sz="1400" dirty="0" smtClean="0">
                <a:latin typeface="Arial" panose="020B0604020202020204" pitchFamily="34" charset="0"/>
                <a:cs typeface="Arial" panose="020B0604020202020204" pitchFamily="34" charset="0"/>
              </a:rPr>
              <a:t>Follow development across the polar cap </a:t>
            </a:r>
            <a:endParaRPr lang="en-US" sz="1400"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xmlns="" id="{2775C277-8654-2E41-994F-1F2924A3CB53}"/>
              </a:ext>
            </a:extLst>
          </p:cNvPr>
          <p:cNvSpPr txBox="1"/>
          <p:nvPr/>
        </p:nvSpPr>
        <p:spPr>
          <a:xfrm>
            <a:off x="7953686" y="4029604"/>
            <a:ext cx="3995882"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Extreme </a:t>
            </a:r>
            <a:r>
              <a:rPr lang="en-US" sz="1400" dirty="0" err="1">
                <a:latin typeface="Arial" panose="020B0604020202020204" pitchFamily="34" charset="0"/>
                <a:cs typeface="Arial" panose="020B0604020202020204" pitchFamily="34" charset="0"/>
              </a:rPr>
              <a:t>substorm</a:t>
            </a:r>
            <a:r>
              <a:rPr lang="en-US" sz="1400" dirty="0">
                <a:latin typeface="Arial" panose="020B0604020202020204" pitchFamily="34" charset="0"/>
                <a:cs typeface="Arial" panose="020B0604020202020204" pitchFamily="34" charset="0"/>
              </a:rPr>
              <a:t>:</a:t>
            </a:r>
          </a:p>
          <a:p>
            <a:r>
              <a:rPr lang="en-US" sz="1400" dirty="0">
                <a:latin typeface="Arial" panose="020B0604020202020204" pitchFamily="34" charset="0"/>
                <a:cs typeface="Arial" panose="020B0604020202020204" pitchFamily="34" charset="0"/>
              </a:rPr>
              <a:t>AE ~2650 </a:t>
            </a:r>
            <a:r>
              <a:rPr lang="en-US" sz="1400" dirty="0" err="1" smtClean="0">
                <a:latin typeface="Arial" panose="020B0604020202020204" pitchFamily="34" charset="0"/>
                <a:cs typeface="Arial" panose="020B0604020202020204" pitchFamily="34" charset="0"/>
              </a:rPr>
              <a:t>nT</a:t>
            </a:r>
            <a:r>
              <a:rPr lang="en-US" sz="1400" dirty="0" smtClean="0">
                <a:latin typeface="Arial" panose="020B0604020202020204" pitchFamily="34" charset="0"/>
                <a:cs typeface="Arial" panose="020B0604020202020204" pitchFamily="34" charset="0"/>
              </a:rPr>
              <a:t>; </a:t>
            </a:r>
            <a:r>
              <a:rPr lang="en-US" sz="1400" dirty="0" err="1" smtClean="0">
                <a:latin typeface="Arial" panose="020B0604020202020204" pitchFamily="34" charset="0"/>
                <a:cs typeface="Arial" panose="020B0604020202020204" pitchFamily="34" charset="0"/>
              </a:rPr>
              <a:t>Dawnside</a:t>
            </a:r>
            <a:r>
              <a:rPr lang="en-US" sz="1400" dirty="0" smtClean="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Current Wedge</a:t>
            </a:r>
          </a:p>
        </p:txBody>
      </p:sp>
      <p:sp>
        <p:nvSpPr>
          <p:cNvPr id="31" name="Content Placeholder 2">
            <a:extLst>
              <a:ext uri="{FF2B5EF4-FFF2-40B4-BE49-F238E27FC236}">
                <a16:creationId xmlns:a16="http://schemas.microsoft.com/office/drawing/2014/main" xmlns="" id="{84A83631-DB09-EA49-BF17-546CAD3C9100}"/>
              </a:ext>
            </a:extLst>
          </p:cNvPr>
          <p:cNvSpPr>
            <a:spLocks noGrp="1"/>
          </p:cNvSpPr>
          <p:nvPr>
            <p:ph idx="1"/>
          </p:nvPr>
        </p:nvSpPr>
        <p:spPr>
          <a:xfrm>
            <a:off x="75076" y="4779486"/>
            <a:ext cx="6087397" cy="1947547"/>
          </a:xfrm>
          <a:ln w="57150" cmpd="thinThick">
            <a:solidFill>
              <a:srgbClr val="0226CD"/>
            </a:solidFill>
          </a:ln>
        </p:spPr>
        <p:txBody>
          <a:bodyPr>
            <a:normAutofit fontScale="92500" lnSpcReduction="10000"/>
          </a:bodyPr>
          <a:lstStyle/>
          <a:p>
            <a:pPr marL="0" indent="0">
              <a:buNone/>
            </a:pPr>
            <a:r>
              <a:rPr lang="en-US" sz="1200" dirty="0"/>
              <a:t>Possible Questions (from Delores):</a:t>
            </a:r>
          </a:p>
          <a:p>
            <a:pPr lvl="0"/>
            <a:r>
              <a:rPr lang="en-US" sz="1200" b="1" i="1" dirty="0" smtClean="0"/>
              <a:t>Question</a:t>
            </a:r>
            <a:r>
              <a:rPr lang="en-US" sz="1200" b="1" i="1" dirty="0"/>
              <a:t>:  How does the neutral atmosphere respond to this rapid driving? </a:t>
            </a:r>
            <a:endParaRPr lang="en-US" sz="1200" dirty="0"/>
          </a:p>
          <a:p>
            <a:r>
              <a:rPr lang="en-US" sz="1200" dirty="0"/>
              <a:t>We map the FAC response to the three intervals of southward IMF during sheath passage and can provide these to GITM (via Astrid’s TIEGCM method (or via other methods that Yue’s grad student has created).</a:t>
            </a:r>
            <a:endParaRPr lang="en-US" sz="1200" b="1" dirty="0"/>
          </a:p>
          <a:p>
            <a:pPr lvl="0"/>
            <a:r>
              <a:rPr lang="en-US" sz="1200" b="1" i="1" dirty="0"/>
              <a:t>Question:  Can GITM respond to this rapid cadence of change? </a:t>
            </a:r>
            <a:endParaRPr lang="en-US" sz="1200" dirty="0"/>
          </a:p>
          <a:p>
            <a:pPr lvl="0"/>
            <a:r>
              <a:rPr lang="en-US" sz="1200" b="1" i="1" dirty="0"/>
              <a:t>Question:  Do these patterns drive GITM differently than using </a:t>
            </a:r>
            <a:r>
              <a:rPr lang="en-US" sz="1200" b="1" i="1" dirty="0" err="1"/>
              <a:t>SuperDARN</a:t>
            </a:r>
            <a:r>
              <a:rPr lang="en-US" sz="1200" b="1" i="1" dirty="0"/>
              <a:t> convection?</a:t>
            </a:r>
            <a:endParaRPr lang="en-US" sz="1200" dirty="0"/>
          </a:p>
          <a:p>
            <a:r>
              <a:rPr lang="en-US" sz="1200" dirty="0"/>
              <a:t>The ICME arrived with IMF south field first about 13 UT.   The FACs vary more smoothly for several hours prior to development of the super substorm.  </a:t>
            </a:r>
            <a:endParaRPr lang="en-US" sz="1200" b="1" dirty="0"/>
          </a:p>
        </p:txBody>
      </p:sp>
      <p:sp>
        <p:nvSpPr>
          <p:cNvPr id="32" name="Content Placeholder 2">
            <a:extLst>
              <a:ext uri="{FF2B5EF4-FFF2-40B4-BE49-F238E27FC236}">
                <a16:creationId xmlns:a16="http://schemas.microsoft.com/office/drawing/2014/main" xmlns="" id="{84A83631-DB09-EA49-BF17-546CAD3C9100}"/>
              </a:ext>
            </a:extLst>
          </p:cNvPr>
          <p:cNvSpPr txBox="1">
            <a:spLocks/>
          </p:cNvSpPr>
          <p:nvPr/>
        </p:nvSpPr>
        <p:spPr>
          <a:xfrm>
            <a:off x="6162473" y="4779485"/>
            <a:ext cx="6029527" cy="1941989"/>
          </a:xfrm>
          <a:prstGeom prst="rect">
            <a:avLst/>
          </a:prstGeom>
          <a:ln w="57150" cmpd="thinThick">
            <a:solidFill>
              <a:srgbClr val="0226CD"/>
            </a:solidFill>
          </a:ln>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endParaRPr lang="en-US" sz="1200" b="1" i="1" dirty="0" smtClean="0"/>
          </a:p>
          <a:p>
            <a:pPr lvl="0"/>
            <a:r>
              <a:rPr lang="en-US" sz="1200" b="1" i="1" dirty="0" smtClean="0"/>
              <a:t>Question</a:t>
            </a:r>
            <a:r>
              <a:rPr lang="en-US" sz="1200" b="1" i="1" dirty="0"/>
              <a:t>:  Are there detectible differences in GITM with the change in driving </a:t>
            </a:r>
            <a:endParaRPr lang="en-US" sz="1200" dirty="0"/>
          </a:p>
          <a:p>
            <a:r>
              <a:rPr lang="en-US" sz="1200" dirty="0"/>
              <a:t>We investigated the specifics the super-</a:t>
            </a:r>
            <a:r>
              <a:rPr lang="en-US" sz="1200" dirty="0" err="1"/>
              <a:t>substorm</a:t>
            </a:r>
            <a:r>
              <a:rPr lang="en-US" sz="1200" dirty="0"/>
              <a:t> (1540-1730 UT).  We see different temporal response in the two hemispheres</a:t>
            </a:r>
            <a:endParaRPr lang="en-US" sz="1200" b="1" dirty="0"/>
          </a:p>
          <a:p>
            <a:pPr lvl="0"/>
            <a:r>
              <a:rPr lang="en-US" sz="1200" b="1" i="1" dirty="0"/>
              <a:t>Question:  Does this hemispheric difference matter to the neutral atmosphere? </a:t>
            </a:r>
            <a:endParaRPr lang="en-US" sz="1200" dirty="0"/>
          </a:p>
          <a:p>
            <a:r>
              <a:rPr lang="en-US" sz="1200" dirty="0"/>
              <a:t>The IMF turns northward about 01 UT on 18 March.  We see numerous instance of short-lived two cell reverse convection</a:t>
            </a:r>
            <a:endParaRPr lang="en-US" sz="1200" b="1" dirty="0"/>
          </a:p>
          <a:p>
            <a:pPr lvl="0"/>
            <a:r>
              <a:rPr lang="en-US" sz="1200" b="1" i="1" dirty="0"/>
              <a:t>Question:  How long does it take for the neutral atmosphere to recover ?</a:t>
            </a:r>
            <a:endParaRPr lang="en-US" sz="1200" dirty="0"/>
          </a:p>
          <a:p>
            <a:pPr lvl="0"/>
            <a:r>
              <a:rPr lang="en-US" sz="1200" b="1" i="1" dirty="0"/>
              <a:t>Question:  Can the flywheel effect be extracted</a:t>
            </a:r>
            <a:r>
              <a:rPr lang="en-US" sz="1200" b="1" i="1" dirty="0" smtClean="0"/>
              <a:t>?</a:t>
            </a:r>
          </a:p>
          <a:p>
            <a:pPr marL="0" lvl="0" indent="0">
              <a:buNone/>
            </a:pPr>
            <a:endParaRPr lang="en-US" sz="1200" dirty="0"/>
          </a:p>
        </p:txBody>
      </p:sp>
      <p:sp>
        <p:nvSpPr>
          <p:cNvPr id="35" name="Rectangle 34"/>
          <p:cNvSpPr/>
          <p:nvPr/>
        </p:nvSpPr>
        <p:spPr>
          <a:xfrm>
            <a:off x="11026749" y="4453166"/>
            <a:ext cx="1165251" cy="276999"/>
          </a:xfrm>
          <a:prstGeom prst="rect">
            <a:avLst/>
          </a:prstGeom>
        </p:spPr>
        <p:txBody>
          <a:bodyPr wrap="square">
            <a:spAutoFit/>
          </a:bodyPr>
          <a:lstStyle/>
          <a:p>
            <a:r>
              <a:rPr lang="nb-NO" sz="1200" dirty="0" err="1" smtClean="0"/>
              <a:t>Shi</a:t>
            </a:r>
            <a:r>
              <a:rPr lang="nb-NO" sz="1200" dirty="0" smtClean="0"/>
              <a:t> </a:t>
            </a:r>
            <a:r>
              <a:rPr lang="nb-NO" sz="1200" dirty="0"/>
              <a:t>et al. (</a:t>
            </a:r>
            <a:r>
              <a:rPr lang="nb-NO" sz="1200" dirty="0" smtClean="0"/>
              <a:t>2020)</a:t>
            </a:r>
            <a:endParaRPr lang="en-US" sz="1200" dirty="0"/>
          </a:p>
        </p:txBody>
      </p:sp>
    </p:spTree>
    <p:extLst>
      <p:ext uri="{BB962C8B-B14F-4D97-AF65-F5344CB8AC3E}">
        <p14:creationId xmlns:p14="http://schemas.microsoft.com/office/powerpoint/2010/main" val="3509656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921338" y="55275"/>
            <a:ext cx="4833269" cy="4270070"/>
          </a:xfrm>
          <a:prstGeom prst="rect">
            <a:avLst/>
          </a:prstGeom>
        </p:spPr>
      </p:pic>
      <p:sp>
        <p:nvSpPr>
          <p:cNvPr id="2" name="Slide Number Placeholder 1"/>
          <p:cNvSpPr>
            <a:spLocks noGrp="1"/>
          </p:cNvSpPr>
          <p:nvPr>
            <p:ph type="sldNum" sz="quarter" idx="12"/>
          </p:nvPr>
        </p:nvSpPr>
        <p:spPr/>
        <p:txBody>
          <a:bodyPr/>
          <a:lstStyle/>
          <a:p>
            <a:fld id="{2069B4F0-B76E-F94E-A4D1-C8C5D2805334}" type="slidenum">
              <a:rPr lang="en-US" smtClean="0"/>
              <a:t>14</a:t>
            </a:fld>
            <a:endParaRPr lang="en-US"/>
          </a:p>
        </p:txBody>
      </p:sp>
      <p:sp>
        <p:nvSpPr>
          <p:cNvPr id="6" name="TextBox 5"/>
          <p:cNvSpPr txBox="1"/>
          <p:nvPr/>
        </p:nvSpPr>
        <p:spPr>
          <a:xfrm>
            <a:off x="5047429" y="4665670"/>
            <a:ext cx="682686" cy="307777"/>
          </a:xfrm>
          <a:prstGeom prst="rect">
            <a:avLst/>
          </a:prstGeom>
          <a:noFill/>
        </p:spPr>
        <p:txBody>
          <a:bodyPr wrap="none" rtlCol="0">
            <a:spAutoFit/>
          </a:bodyPr>
          <a:lstStyle/>
          <a:p>
            <a:r>
              <a:rPr lang="en-US" sz="1400" dirty="0" smtClean="0"/>
              <a:t>GRACE</a:t>
            </a:r>
            <a:endParaRPr lang="en-US" sz="1400" dirty="0"/>
          </a:p>
        </p:txBody>
      </p:sp>
      <p:cxnSp>
        <p:nvCxnSpPr>
          <p:cNvPr id="8" name="Straight Connector 7"/>
          <p:cNvCxnSpPr/>
          <p:nvPr/>
        </p:nvCxnSpPr>
        <p:spPr>
          <a:xfrm>
            <a:off x="8697022" y="112606"/>
            <a:ext cx="0" cy="6305919"/>
          </a:xfrm>
          <a:prstGeom prst="line">
            <a:avLst/>
          </a:prstGeom>
          <a:ln w="2857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415761" y="6109359"/>
            <a:ext cx="4215864" cy="0"/>
          </a:xfrm>
          <a:prstGeom prst="line">
            <a:avLst/>
          </a:prstGeom>
          <a:ln w="25400">
            <a:solidFill>
              <a:schemeClr val="accent1"/>
            </a:solidFill>
            <a:prstDash val="sysDash"/>
          </a:ln>
        </p:spPr>
        <p:style>
          <a:lnRef idx="2">
            <a:schemeClr val="accent1"/>
          </a:lnRef>
          <a:fillRef idx="0">
            <a:schemeClr val="accent1"/>
          </a:fillRef>
          <a:effectRef idx="1">
            <a:schemeClr val="accent1"/>
          </a:effectRef>
          <a:fontRef idx="minor">
            <a:schemeClr val="tx1"/>
          </a:fontRef>
        </p:style>
      </p:cxnSp>
      <p:pic>
        <p:nvPicPr>
          <p:cNvPr id="12" name="Picture 11" descr="CHAMPGRACEGOCE.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941" y="500285"/>
            <a:ext cx="5723559" cy="2831655"/>
          </a:xfrm>
          <a:prstGeom prst="rect">
            <a:avLst/>
          </a:prstGeom>
        </p:spPr>
      </p:pic>
      <p:cxnSp>
        <p:nvCxnSpPr>
          <p:cNvPr id="13" name="Straight Connector 12"/>
          <p:cNvCxnSpPr/>
          <p:nvPr/>
        </p:nvCxnSpPr>
        <p:spPr>
          <a:xfrm>
            <a:off x="4088752" y="550927"/>
            <a:ext cx="0" cy="2532416"/>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271947" y="3331940"/>
            <a:ext cx="1574319" cy="307777"/>
          </a:xfrm>
          <a:prstGeom prst="rect">
            <a:avLst/>
          </a:prstGeom>
          <a:noFill/>
        </p:spPr>
        <p:txBody>
          <a:bodyPr wrap="none" rtlCol="0">
            <a:spAutoFit/>
          </a:bodyPr>
          <a:lstStyle/>
          <a:p>
            <a:r>
              <a:rPr lang="en-US" sz="1400" dirty="0" smtClean="0"/>
              <a:t>[</a:t>
            </a:r>
            <a:r>
              <a:rPr lang="en-US" sz="1400" i="1" dirty="0" smtClean="0"/>
              <a:t>March et al</a:t>
            </a:r>
            <a:r>
              <a:rPr lang="en-US" sz="1400" dirty="0" smtClean="0"/>
              <a:t>, 2019]</a:t>
            </a:r>
            <a:endParaRPr lang="en-US" sz="1400" dirty="0"/>
          </a:p>
        </p:txBody>
      </p:sp>
      <p:sp>
        <p:nvSpPr>
          <p:cNvPr id="15" name="TextBox 14"/>
          <p:cNvSpPr txBox="1"/>
          <p:nvPr/>
        </p:nvSpPr>
        <p:spPr>
          <a:xfrm>
            <a:off x="1933325" y="162029"/>
            <a:ext cx="2500204" cy="369332"/>
          </a:xfrm>
          <a:prstGeom prst="rect">
            <a:avLst/>
          </a:prstGeom>
          <a:noFill/>
        </p:spPr>
        <p:txBody>
          <a:bodyPr wrap="none" rtlCol="0">
            <a:spAutoFit/>
          </a:bodyPr>
          <a:lstStyle/>
          <a:p>
            <a:r>
              <a:rPr lang="en-US" dirty="0" smtClean="0"/>
              <a:t>Neutral density &amp; winds:</a:t>
            </a:r>
            <a:endParaRPr lang="en-US" dirty="0"/>
          </a:p>
        </p:txBody>
      </p:sp>
      <p:sp>
        <p:nvSpPr>
          <p:cNvPr id="16" name="Rectangle 15"/>
          <p:cNvSpPr/>
          <p:nvPr/>
        </p:nvSpPr>
        <p:spPr>
          <a:xfrm>
            <a:off x="9798468" y="6573192"/>
            <a:ext cx="1939459" cy="276999"/>
          </a:xfrm>
          <a:prstGeom prst="rect">
            <a:avLst/>
          </a:prstGeom>
        </p:spPr>
        <p:txBody>
          <a:bodyPr wrap="square">
            <a:spAutoFit/>
          </a:bodyPr>
          <a:lstStyle/>
          <a:p>
            <a:r>
              <a:rPr lang="nb-NO" sz="1200" dirty="0" err="1" smtClean="0"/>
              <a:t>Courtesy</a:t>
            </a:r>
            <a:r>
              <a:rPr lang="nb-NO" sz="1200" dirty="0"/>
              <a:t> </a:t>
            </a:r>
            <a:r>
              <a:rPr lang="nb-NO" sz="1200" dirty="0" err="1" smtClean="0"/>
              <a:t>of</a:t>
            </a:r>
            <a:r>
              <a:rPr lang="nb-NO" sz="1200" dirty="0" smtClean="0"/>
              <a:t> Cheng </a:t>
            </a:r>
            <a:r>
              <a:rPr lang="nb-NO" sz="1200" dirty="0" err="1" smtClean="0"/>
              <a:t>Sheng</a:t>
            </a:r>
            <a:endParaRPr lang="en-US" sz="1200" dirty="0"/>
          </a:p>
        </p:txBody>
      </p:sp>
      <p:pic>
        <p:nvPicPr>
          <p:cNvPr id="9" name="Picture 8"/>
          <p:cNvPicPr>
            <a:picLocks noChangeAspect="1"/>
          </p:cNvPicPr>
          <p:nvPr/>
        </p:nvPicPr>
        <p:blipFill>
          <a:blip r:embed="rId4"/>
          <a:stretch>
            <a:fillRect/>
          </a:stretch>
        </p:blipFill>
        <p:spPr>
          <a:xfrm>
            <a:off x="5774399" y="4264149"/>
            <a:ext cx="5042592" cy="2485204"/>
          </a:xfrm>
          <a:prstGeom prst="rect">
            <a:avLst/>
          </a:prstGeom>
        </p:spPr>
      </p:pic>
      <p:sp>
        <p:nvSpPr>
          <p:cNvPr id="20" name="Rectangle 19"/>
          <p:cNvSpPr/>
          <p:nvPr/>
        </p:nvSpPr>
        <p:spPr>
          <a:xfrm>
            <a:off x="740424" y="4973447"/>
            <a:ext cx="2951499" cy="369332"/>
          </a:xfrm>
          <a:prstGeom prst="rect">
            <a:avLst/>
          </a:prstGeom>
        </p:spPr>
        <p:txBody>
          <a:bodyPr wrap="none">
            <a:spAutoFit/>
          </a:bodyPr>
          <a:lstStyle/>
          <a:p>
            <a:r>
              <a:rPr lang="en-US" dirty="0" smtClean="0"/>
              <a:t>New </a:t>
            </a:r>
            <a:r>
              <a:rPr lang="en-US" dirty="0"/>
              <a:t>results from </a:t>
            </a:r>
            <a:r>
              <a:rPr lang="en-US" dirty="0" smtClean="0"/>
              <a:t>UTD --- Rod</a:t>
            </a:r>
            <a:endParaRPr lang="en-US" dirty="0"/>
          </a:p>
        </p:txBody>
      </p:sp>
    </p:spTree>
    <p:extLst>
      <p:ext uri="{BB962C8B-B14F-4D97-AF65-F5344CB8AC3E}">
        <p14:creationId xmlns:p14="http://schemas.microsoft.com/office/powerpoint/2010/main" val="3738548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069B4F0-B76E-F94E-A4D1-C8C5D2805334}" type="slidenum">
              <a:rPr lang="en-US" smtClean="0"/>
              <a:t>15</a:t>
            </a:fld>
            <a:endParaRPr lang="en-US"/>
          </a:p>
        </p:txBody>
      </p:sp>
      <p:pic>
        <p:nvPicPr>
          <p:cNvPr id="6" name="Picture 5"/>
          <p:cNvPicPr>
            <a:picLocks noChangeAspect="1"/>
          </p:cNvPicPr>
          <p:nvPr/>
        </p:nvPicPr>
        <p:blipFill>
          <a:blip r:embed="rId2"/>
          <a:stretch>
            <a:fillRect/>
          </a:stretch>
        </p:blipFill>
        <p:spPr>
          <a:xfrm>
            <a:off x="36567" y="175774"/>
            <a:ext cx="6362700" cy="2616200"/>
          </a:xfrm>
          <a:prstGeom prst="rect">
            <a:avLst/>
          </a:prstGeom>
        </p:spPr>
      </p:pic>
      <p:pic>
        <p:nvPicPr>
          <p:cNvPr id="7" name="Picture 6"/>
          <p:cNvPicPr>
            <a:picLocks noChangeAspect="1"/>
          </p:cNvPicPr>
          <p:nvPr/>
        </p:nvPicPr>
        <p:blipFill>
          <a:blip r:embed="rId3"/>
          <a:stretch>
            <a:fillRect/>
          </a:stretch>
        </p:blipFill>
        <p:spPr>
          <a:xfrm>
            <a:off x="25126" y="3276031"/>
            <a:ext cx="6362700" cy="2882900"/>
          </a:xfrm>
          <a:prstGeom prst="rect">
            <a:avLst/>
          </a:prstGeom>
        </p:spPr>
      </p:pic>
      <p:sp>
        <p:nvSpPr>
          <p:cNvPr id="17" name="TextBox 16"/>
          <p:cNvSpPr txBox="1"/>
          <p:nvPr/>
        </p:nvSpPr>
        <p:spPr>
          <a:xfrm>
            <a:off x="6604358" y="374581"/>
            <a:ext cx="5522140" cy="2862323"/>
          </a:xfrm>
          <a:prstGeom prst="rect">
            <a:avLst/>
          </a:prstGeom>
          <a:noFill/>
        </p:spPr>
        <p:txBody>
          <a:bodyPr wrap="square" rtlCol="0">
            <a:spAutoFit/>
          </a:bodyPr>
          <a:lstStyle/>
          <a:p>
            <a:r>
              <a:rPr lang="en-US" dirty="0" smtClean="0"/>
              <a:t>Questions:</a:t>
            </a:r>
          </a:p>
          <a:p>
            <a:pPr marL="342900" indent="-342900">
              <a:buAutoNum type="arabicPeriod"/>
            </a:pPr>
            <a:r>
              <a:rPr lang="en-US" dirty="0" smtClean="0"/>
              <a:t>Sheath with lots of transient phenomena, MC with large-scale structures, or recovery phase;</a:t>
            </a:r>
          </a:p>
          <a:p>
            <a:pPr marL="342900" indent="-342900">
              <a:buAutoNum type="arabicPeriod"/>
            </a:pPr>
            <a:r>
              <a:rPr lang="en-US" dirty="0" smtClean="0"/>
              <a:t>How to improve the specification of dynamical forcing during sheath period;</a:t>
            </a:r>
          </a:p>
          <a:p>
            <a:pPr marL="342900" indent="-342900">
              <a:buAutoNum type="arabicPeriod"/>
            </a:pPr>
            <a:r>
              <a:rPr lang="en-US" dirty="0" smtClean="0"/>
              <a:t>Empirical model, AMIE or real data;</a:t>
            </a:r>
          </a:p>
          <a:p>
            <a:pPr marL="342900" indent="-342900">
              <a:buAutoNum type="arabicPeriod"/>
            </a:pPr>
            <a:r>
              <a:rPr lang="en-US" dirty="0" smtClean="0"/>
              <a:t>Machine Learning reconstruct globe TEC map and LSTID;</a:t>
            </a:r>
          </a:p>
          <a:p>
            <a:pPr marL="342900" indent="-342900">
              <a:buAutoNum type="arabicPeriod"/>
            </a:pPr>
            <a:r>
              <a:rPr lang="mr-IN" dirty="0" smtClean="0"/>
              <a:t>…</a:t>
            </a:r>
            <a:r>
              <a:rPr lang="en-US" dirty="0" smtClean="0"/>
              <a:t> </a:t>
            </a:r>
            <a:r>
              <a:rPr lang="mr-IN" dirty="0" smtClean="0"/>
              <a:t>…</a:t>
            </a:r>
            <a:endParaRPr lang="en-US" dirty="0" smtClean="0"/>
          </a:p>
          <a:p>
            <a:pPr marL="342900" indent="-342900">
              <a:buAutoNum type="arabicPeriod"/>
            </a:pPr>
            <a:endParaRPr lang="en-US" dirty="0"/>
          </a:p>
        </p:txBody>
      </p:sp>
    </p:spTree>
    <p:extLst>
      <p:ext uri="{BB962C8B-B14F-4D97-AF65-F5344CB8AC3E}">
        <p14:creationId xmlns:p14="http://schemas.microsoft.com/office/powerpoint/2010/main" val="3986443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xmlns="" id="{622B4D50-D301-994A-BE7D-FEDE8CEC3873}"/>
              </a:ext>
            </a:extLst>
          </p:cNvPr>
          <p:cNvSpPr txBox="1"/>
          <p:nvPr/>
        </p:nvSpPr>
        <p:spPr>
          <a:xfrm>
            <a:off x="338296" y="4263268"/>
            <a:ext cx="4348755" cy="461665"/>
          </a:xfrm>
          <a:prstGeom prst="rect">
            <a:avLst/>
          </a:prstGeom>
          <a:noFill/>
        </p:spPr>
        <p:txBody>
          <a:bodyPr wrap="none" rtlCol="0">
            <a:spAutoFit/>
          </a:bodyPr>
          <a:lstStyle/>
          <a:p>
            <a:r>
              <a:rPr lang="en-US" sz="2400" dirty="0">
                <a:solidFill>
                  <a:srgbClr val="0226CD"/>
                </a:solidFill>
              </a:rPr>
              <a:t>NOAA: Data + model (1987-2013)</a:t>
            </a:r>
          </a:p>
        </p:txBody>
      </p:sp>
      <p:sp>
        <p:nvSpPr>
          <p:cNvPr id="17" name="TextBox 16">
            <a:extLst>
              <a:ext uri="{FF2B5EF4-FFF2-40B4-BE49-F238E27FC236}">
                <a16:creationId xmlns:a16="http://schemas.microsoft.com/office/drawing/2014/main" xmlns="" id="{17EBA1DE-CEDC-4647-A8F6-29A44A00C6A3}"/>
              </a:ext>
            </a:extLst>
          </p:cNvPr>
          <p:cNvSpPr txBox="1"/>
          <p:nvPr/>
        </p:nvSpPr>
        <p:spPr>
          <a:xfrm>
            <a:off x="319824" y="4632600"/>
            <a:ext cx="1895071" cy="461665"/>
          </a:xfrm>
          <a:prstGeom prst="rect">
            <a:avLst/>
          </a:prstGeom>
          <a:noFill/>
        </p:spPr>
        <p:txBody>
          <a:bodyPr wrap="none" rtlCol="0">
            <a:spAutoFit/>
          </a:bodyPr>
          <a:lstStyle/>
          <a:p>
            <a:r>
              <a:rPr lang="en-US" sz="2400" dirty="0">
                <a:solidFill>
                  <a:srgbClr val="0226CD"/>
                </a:solidFill>
              </a:rPr>
              <a:t>Z2019: model</a:t>
            </a:r>
          </a:p>
        </p:txBody>
      </p:sp>
      <p:sp>
        <p:nvSpPr>
          <p:cNvPr id="18" name="TextBox 17">
            <a:extLst>
              <a:ext uri="{FF2B5EF4-FFF2-40B4-BE49-F238E27FC236}">
                <a16:creationId xmlns:a16="http://schemas.microsoft.com/office/drawing/2014/main" xmlns="" id="{974B6455-9FE2-EC45-A5ED-2F7B6EE01377}"/>
              </a:ext>
            </a:extLst>
          </p:cNvPr>
          <p:cNvSpPr txBox="1"/>
          <p:nvPr/>
        </p:nvSpPr>
        <p:spPr>
          <a:xfrm>
            <a:off x="41030" y="5155300"/>
            <a:ext cx="6105287"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FF0000"/>
                </a:solidFill>
              </a:rPr>
              <a:t>Z2019 HP showed similar trend with the NOAA HP, but was ~40% smaller</a:t>
            </a:r>
          </a:p>
        </p:txBody>
      </p:sp>
      <p:cxnSp>
        <p:nvCxnSpPr>
          <p:cNvPr id="19" name="Straight Connector 18">
            <a:extLst>
              <a:ext uri="{FF2B5EF4-FFF2-40B4-BE49-F238E27FC236}">
                <a16:creationId xmlns:a16="http://schemas.microsoft.com/office/drawing/2014/main" xmlns="" id="{5DE7AA49-E49F-BB40-9A2E-8372838DECA9}"/>
              </a:ext>
            </a:extLst>
          </p:cNvPr>
          <p:cNvCxnSpPr/>
          <p:nvPr/>
        </p:nvCxnSpPr>
        <p:spPr>
          <a:xfrm>
            <a:off x="0" y="600273"/>
            <a:ext cx="12192000" cy="0"/>
          </a:xfrm>
          <a:prstGeom prst="line">
            <a:avLst/>
          </a:prstGeom>
          <a:ln w="50800">
            <a:solidFill>
              <a:srgbClr val="0070C0"/>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xmlns="" id="{8310ECC6-8C40-F74A-A2ED-51069EF8ECC7}"/>
              </a:ext>
            </a:extLst>
          </p:cNvPr>
          <p:cNvPicPr/>
          <p:nvPr/>
        </p:nvPicPr>
        <p:blipFill rotWithShape="1">
          <a:blip r:embed="rId2">
            <a:lum/>
            <a:alphaModFix/>
          </a:blip>
          <a:srcRect l="2816" t="9409" r="7573" b="8602"/>
          <a:stretch/>
        </p:blipFill>
        <p:spPr bwMode="auto">
          <a:xfrm>
            <a:off x="6571734" y="-21711"/>
            <a:ext cx="5620266" cy="6856441"/>
          </a:xfrm>
          <a:prstGeom prst="rect">
            <a:avLst/>
          </a:prstGeom>
          <a:noFill/>
          <a:ln>
            <a:noFill/>
          </a:ln>
          <a:extLst>
            <a:ext uri="{53640926-AAD7-44d8-BBD7-CCE9431645EC}">
              <a14:shadowObscured xmlns:a14="http://schemas.microsoft.com/office/drawing/2010/main"/>
            </a:ext>
          </a:extLst>
        </p:spPr>
      </p:pic>
      <p:sp>
        <p:nvSpPr>
          <p:cNvPr id="5" name="Rectangle 4">
            <a:extLst>
              <a:ext uri="{FF2B5EF4-FFF2-40B4-BE49-F238E27FC236}">
                <a16:creationId xmlns:a16="http://schemas.microsoft.com/office/drawing/2014/main" xmlns="" id="{144D9D62-8B7B-5147-B689-07671DC258A3}"/>
              </a:ext>
            </a:extLst>
          </p:cNvPr>
          <p:cNvSpPr/>
          <p:nvPr/>
        </p:nvSpPr>
        <p:spPr>
          <a:xfrm>
            <a:off x="5347700" y="2073368"/>
            <a:ext cx="798617" cy="400110"/>
          </a:xfrm>
          <a:prstGeom prst="rect">
            <a:avLst/>
          </a:prstGeom>
        </p:spPr>
        <p:txBody>
          <a:bodyPr wrap="none">
            <a:spAutoFit/>
          </a:bodyPr>
          <a:lstStyle/>
          <a:p>
            <a:r>
              <a:rPr lang="en-US" sz="2000" dirty="0">
                <a:solidFill>
                  <a:srgbClr val="FF0000"/>
                </a:solidFill>
              </a:rPr>
              <a:t>Shock</a:t>
            </a:r>
          </a:p>
        </p:txBody>
      </p:sp>
      <p:sp>
        <p:nvSpPr>
          <p:cNvPr id="8" name="Rectangle 7">
            <a:extLst>
              <a:ext uri="{FF2B5EF4-FFF2-40B4-BE49-F238E27FC236}">
                <a16:creationId xmlns:a16="http://schemas.microsoft.com/office/drawing/2014/main" xmlns="" id="{A09C49BC-B038-BE46-B613-FA8069E88E51}"/>
              </a:ext>
            </a:extLst>
          </p:cNvPr>
          <p:cNvSpPr/>
          <p:nvPr/>
        </p:nvSpPr>
        <p:spPr>
          <a:xfrm>
            <a:off x="4658676" y="3463049"/>
            <a:ext cx="1821589" cy="400110"/>
          </a:xfrm>
          <a:prstGeom prst="rect">
            <a:avLst/>
          </a:prstGeom>
        </p:spPr>
        <p:txBody>
          <a:bodyPr wrap="none">
            <a:spAutoFit/>
          </a:bodyPr>
          <a:lstStyle/>
          <a:p>
            <a:r>
              <a:rPr lang="en-US" sz="2000" dirty="0">
                <a:solidFill>
                  <a:srgbClr val="FF0000"/>
                </a:solidFill>
              </a:rPr>
              <a:t>Magnetic Cloud</a:t>
            </a:r>
          </a:p>
        </p:txBody>
      </p:sp>
      <p:cxnSp>
        <p:nvCxnSpPr>
          <p:cNvPr id="7" name="Straight Arrow Connector 6">
            <a:extLst>
              <a:ext uri="{FF2B5EF4-FFF2-40B4-BE49-F238E27FC236}">
                <a16:creationId xmlns:a16="http://schemas.microsoft.com/office/drawing/2014/main" xmlns="" id="{AACEC396-59E8-F242-878D-A6FF240A5CC1}"/>
              </a:ext>
            </a:extLst>
          </p:cNvPr>
          <p:cNvCxnSpPr>
            <a:cxnSpLocks/>
          </p:cNvCxnSpPr>
          <p:nvPr/>
        </p:nvCxnSpPr>
        <p:spPr>
          <a:xfrm>
            <a:off x="6253164" y="2270815"/>
            <a:ext cx="1299534"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xmlns="" id="{CF4D0A5A-272D-5C47-BF77-F5C974C84FA2}"/>
              </a:ext>
            </a:extLst>
          </p:cNvPr>
          <p:cNvCxnSpPr>
            <a:cxnSpLocks/>
          </p:cNvCxnSpPr>
          <p:nvPr/>
        </p:nvCxnSpPr>
        <p:spPr>
          <a:xfrm>
            <a:off x="6467845" y="3635866"/>
            <a:ext cx="291402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26BB4B7F-46F4-C748-8920-8476A4FE9391}"/>
              </a:ext>
            </a:extLst>
          </p:cNvPr>
          <p:cNvSpPr txBox="1"/>
          <p:nvPr/>
        </p:nvSpPr>
        <p:spPr>
          <a:xfrm>
            <a:off x="335303" y="1212256"/>
            <a:ext cx="4678588" cy="461665"/>
          </a:xfrm>
          <a:prstGeom prst="rect">
            <a:avLst/>
          </a:prstGeom>
          <a:noFill/>
        </p:spPr>
        <p:txBody>
          <a:bodyPr wrap="none" rtlCol="0">
            <a:spAutoFit/>
          </a:bodyPr>
          <a:lstStyle/>
          <a:p>
            <a:pPr marL="342900" indent="-342900">
              <a:buFont typeface="Arial" panose="020B0604020202020204" pitchFamily="34" charset="0"/>
              <a:buChar char="•"/>
            </a:pPr>
            <a:r>
              <a:rPr lang="en-US" sz="2400" dirty="0"/>
              <a:t>Shock arrived ~ 3 UT, 05/28/2010</a:t>
            </a:r>
          </a:p>
        </p:txBody>
      </p:sp>
      <p:sp>
        <p:nvSpPr>
          <p:cNvPr id="22" name="TextBox 21">
            <a:extLst>
              <a:ext uri="{FF2B5EF4-FFF2-40B4-BE49-F238E27FC236}">
                <a16:creationId xmlns:a16="http://schemas.microsoft.com/office/drawing/2014/main" xmlns="" id="{10C06B7F-2FA8-CE41-9D61-68E9DAEADBA4}"/>
              </a:ext>
            </a:extLst>
          </p:cNvPr>
          <p:cNvSpPr txBox="1"/>
          <p:nvPr/>
        </p:nvSpPr>
        <p:spPr>
          <a:xfrm>
            <a:off x="335303" y="1751515"/>
            <a:ext cx="5284964"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t>Magnetic cloud arrived ~ 21 UT, 05/28/2010, and last ~24 hours</a:t>
            </a:r>
          </a:p>
        </p:txBody>
      </p:sp>
      <p:sp>
        <p:nvSpPr>
          <p:cNvPr id="23" name="TextBox 22">
            <a:extLst>
              <a:ext uri="{FF2B5EF4-FFF2-40B4-BE49-F238E27FC236}">
                <a16:creationId xmlns:a16="http://schemas.microsoft.com/office/drawing/2014/main" xmlns="" id="{E9E1C912-C452-E542-BB2F-4D78A5E7029B}"/>
              </a:ext>
            </a:extLst>
          </p:cNvPr>
          <p:cNvSpPr txBox="1"/>
          <p:nvPr/>
        </p:nvSpPr>
        <p:spPr>
          <a:xfrm>
            <a:off x="335303" y="2661857"/>
            <a:ext cx="5284964"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min </a:t>
            </a:r>
            <a:r>
              <a:rPr lang="en-US" sz="2400" dirty="0"/>
              <a:t>SYM-H: -74 </a:t>
            </a:r>
            <a:r>
              <a:rPr lang="en-US" sz="2400" dirty="0" err="1" smtClean="0"/>
              <a:t>nT</a:t>
            </a:r>
            <a:endParaRPr lang="en-US" sz="2400" dirty="0"/>
          </a:p>
        </p:txBody>
      </p:sp>
      <p:sp>
        <p:nvSpPr>
          <p:cNvPr id="24" name="TextBox 23">
            <a:extLst>
              <a:ext uri="{FF2B5EF4-FFF2-40B4-BE49-F238E27FC236}">
                <a16:creationId xmlns:a16="http://schemas.microsoft.com/office/drawing/2014/main" xmlns="" id="{C549BAD6-DDB6-4B47-B3CE-CEC3824922F8}"/>
              </a:ext>
            </a:extLst>
          </p:cNvPr>
          <p:cNvSpPr txBox="1"/>
          <p:nvPr/>
        </p:nvSpPr>
        <p:spPr>
          <a:xfrm>
            <a:off x="26935" y="691498"/>
            <a:ext cx="1492653" cy="461665"/>
          </a:xfrm>
          <a:prstGeom prst="rect">
            <a:avLst/>
          </a:prstGeom>
          <a:noFill/>
        </p:spPr>
        <p:txBody>
          <a:bodyPr wrap="none" rtlCol="0">
            <a:spAutoFit/>
          </a:bodyPr>
          <a:lstStyle/>
          <a:p>
            <a:r>
              <a:rPr lang="en-US" sz="2400" b="1" dirty="0"/>
              <a:t>Overview:</a:t>
            </a:r>
          </a:p>
        </p:txBody>
      </p:sp>
      <p:sp>
        <p:nvSpPr>
          <p:cNvPr id="25" name="TextBox 24">
            <a:extLst>
              <a:ext uri="{FF2B5EF4-FFF2-40B4-BE49-F238E27FC236}">
                <a16:creationId xmlns:a16="http://schemas.microsoft.com/office/drawing/2014/main" xmlns="" id="{28C7EC0F-5DCE-3B4E-A006-FAB3743C413A}"/>
              </a:ext>
            </a:extLst>
          </p:cNvPr>
          <p:cNvSpPr txBox="1"/>
          <p:nvPr/>
        </p:nvSpPr>
        <p:spPr>
          <a:xfrm>
            <a:off x="26935" y="3432271"/>
            <a:ext cx="4678588" cy="830997"/>
          </a:xfrm>
          <a:prstGeom prst="rect">
            <a:avLst/>
          </a:prstGeom>
          <a:noFill/>
        </p:spPr>
        <p:txBody>
          <a:bodyPr wrap="square" rtlCol="0">
            <a:spAutoFit/>
          </a:bodyPr>
          <a:lstStyle/>
          <a:p>
            <a:r>
              <a:rPr lang="en-US" sz="2400" b="1" dirty="0"/>
              <a:t>Comparison of HP provided by NOAA and estimated by Z2019:</a:t>
            </a:r>
          </a:p>
        </p:txBody>
      </p:sp>
      <p:sp>
        <p:nvSpPr>
          <p:cNvPr id="3" name="TextBox 2">
            <a:extLst>
              <a:ext uri="{FF2B5EF4-FFF2-40B4-BE49-F238E27FC236}">
                <a16:creationId xmlns:a16="http://schemas.microsoft.com/office/drawing/2014/main" xmlns="" id="{0F4BE778-86E9-3442-A83E-36A45A14D2A6}"/>
              </a:ext>
            </a:extLst>
          </p:cNvPr>
          <p:cNvSpPr txBox="1"/>
          <p:nvPr/>
        </p:nvSpPr>
        <p:spPr>
          <a:xfrm>
            <a:off x="3009" y="-55298"/>
            <a:ext cx="4997882" cy="584776"/>
          </a:xfrm>
          <a:prstGeom prst="rect">
            <a:avLst/>
          </a:prstGeom>
          <a:noFill/>
        </p:spPr>
        <p:txBody>
          <a:bodyPr wrap="none" rtlCol="0">
            <a:spAutoFit/>
          </a:bodyPr>
          <a:lstStyle/>
          <a:p>
            <a:r>
              <a:rPr lang="en-US" sz="3200" b="1" dirty="0" smtClean="0">
                <a:latin typeface="Helvetica" pitchFamily="2" charset="0"/>
              </a:rPr>
              <a:t>1. May </a:t>
            </a:r>
            <a:r>
              <a:rPr lang="en-US" sz="3200" b="1" dirty="0">
                <a:latin typeface="Helvetica" pitchFamily="2" charset="0"/>
              </a:rPr>
              <a:t>28-29, </a:t>
            </a:r>
            <a:r>
              <a:rPr lang="en-US" sz="3200" b="1" dirty="0" smtClean="0">
                <a:latin typeface="Helvetica" pitchFamily="2" charset="0"/>
              </a:rPr>
              <a:t>2010 </a:t>
            </a:r>
            <a:r>
              <a:rPr lang="en-US" sz="3200" b="1" dirty="0">
                <a:latin typeface="Helvetica" pitchFamily="2" charset="0"/>
              </a:rPr>
              <a:t>storm</a:t>
            </a:r>
          </a:p>
        </p:txBody>
      </p:sp>
      <p:sp>
        <p:nvSpPr>
          <p:cNvPr id="6" name="Slide Number Placeholder 5">
            <a:extLst>
              <a:ext uri="{FF2B5EF4-FFF2-40B4-BE49-F238E27FC236}">
                <a16:creationId xmlns:a16="http://schemas.microsoft.com/office/drawing/2014/main" xmlns="" id="{0BE77302-A734-AF41-AB35-768A6ACCD883}"/>
              </a:ext>
            </a:extLst>
          </p:cNvPr>
          <p:cNvSpPr>
            <a:spLocks noGrp="1"/>
          </p:cNvSpPr>
          <p:nvPr>
            <p:ph type="sldNum" sz="quarter" idx="12"/>
          </p:nvPr>
        </p:nvSpPr>
        <p:spPr>
          <a:xfrm>
            <a:off x="9448800" y="6593033"/>
            <a:ext cx="2743200" cy="365125"/>
          </a:xfrm>
        </p:spPr>
        <p:txBody>
          <a:bodyPr/>
          <a:lstStyle/>
          <a:p>
            <a:fld id="{2069B4F0-B76E-F94E-A4D1-C8C5D2805334}" type="slidenum">
              <a:rPr lang="en-US" sz="1600" smtClean="0"/>
              <a:t>2</a:t>
            </a:fld>
            <a:endParaRPr lang="en-US" sz="1600" dirty="0"/>
          </a:p>
        </p:txBody>
      </p:sp>
      <p:sp>
        <p:nvSpPr>
          <p:cNvPr id="21" name="Rectangle 20"/>
          <p:cNvSpPr/>
          <p:nvPr/>
        </p:nvSpPr>
        <p:spPr>
          <a:xfrm>
            <a:off x="4882852" y="6454533"/>
            <a:ext cx="1939459" cy="276999"/>
          </a:xfrm>
          <a:prstGeom prst="rect">
            <a:avLst/>
          </a:prstGeom>
        </p:spPr>
        <p:txBody>
          <a:bodyPr wrap="square">
            <a:spAutoFit/>
          </a:bodyPr>
          <a:lstStyle/>
          <a:p>
            <a:r>
              <a:rPr lang="nb-NO" sz="1200" dirty="0" smtClean="0"/>
              <a:t>[Zhu et al., 2020, </a:t>
            </a:r>
            <a:r>
              <a:rPr lang="nb-NO" sz="1200" dirty="0" err="1" smtClean="0"/>
              <a:t>submitted</a:t>
            </a:r>
            <a:r>
              <a:rPr lang="nb-NO" sz="1200" dirty="0"/>
              <a:t>]</a:t>
            </a:r>
            <a:endParaRPr lang="en-US" sz="1200" dirty="0"/>
          </a:p>
        </p:txBody>
      </p:sp>
    </p:spTree>
    <p:extLst>
      <p:ext uri="{BB962C8B-B14F-4D97-AF65-F5344CB8AC3E}">
        <p14:creationId xmlns:p14="http://schemas.microsoft.com/office/powerpoint/2010/main" val="2108573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F8C4EFA-AB0A-4640-AE2D-E998D5B1C67D}"/>
              </a:ext>
            </a:extLst>
          </p:cNvPr>
          <p:cNvSpPr txBox="1"/>
          <p:nvPr/>
        </p:nvSpPr>
        <p:spPr>
          <a:xfrm>
            <a:off x="169325" y="771318"/>
            <a:ext cx="1988814" cy="461665"/>
          </a:xfrm>
          <a:prstGeom prst="rect">
            <a:avLst/>
          </a:prstGeom>
          <a:noFill/>
        </p:spPr>
        <p:txBody>
          <a:bodyPr wrap="none" rtlCol="0">
            <a:spAutoFit/>
          </a:bodyPr>
          <a:lstStyle/>
          <a:p>
            <a:r>
              <a:rPr lang="en-US" sz="2400" b="1" dirty="0"/>
              <a:t>GOCE satellite</a:t>
            </a:r>
          </a:p>
        </p:txBody>
      </p:sp>
      <p:sp>
        <p:nvSpPr>
          <p:cNvPr id="5" name="TextBox 4">
            <a:extLst>
              <a:ext uri="{FF2B5EF4-FFF2-40B4-BE49-F238E27FC236}">
                <a16:creationId xmlns:a16="http://schemas.microsoft.com/office/drawing/2014/main" xmlns="" id="{A216308C-7FED-7B45-AD1C-D296116A3092}"/>
              </a:ext>
            </a:extLst>
          </p:cNvPr>
          <p:cNvSpPr txBox="1"/>
          <p:nvPr/>
        </p:nvSpPr>
        <p:spPr>
          <a:xfrm>
            <a:off x="0" y="4189"/>
            <a:ext cx="11650133" cy="584775"/>
          </a:xfrm>
          <a:prstGeom prst="rect">
            <a:avLst/>
          </a:prstGeom>
          <a:noFill/>
        </p:spPr>
        <p:txBody>
          <a:bodyPr wrap="square" rtlCol="0">
            <a:spAutoFit/>
          </a:bodyPr>
          <a:lstStyle/>
          <a:p>
            <a:r>
              <a:rPr lang="en-US" sz="3200" b="1" dirty="0">
                <a:latin typeface="Helvetica" pitchFamily="2" charset="0"/>
              </a:rPr>
              <a:t>Neutral mass densities from GOCE and GITM simulations</a:t>
            </a:r>
          </a:p>
        </p:txBody>
      </p:sp>
      <p:sp>
        <p:nvSpPr>
          <p:cNvPr id="6" name="TextBox 5">
            <a:extLst>
              <a:ext uri="{FF2B5EF4-FFF2-40B4-BE49-F238E27FC236}">
                <a16:creationId xmlns:a16="http://schemas.microsoft.com/office/drawing/2014/main" xmlns="" id="{D7BA1320-0B68-1844-8878-F3D643C3A50B}"/>
              </a:ext>
            </a:extLst>
          </p:cNvPr>
          <p:cNvSpPr txBox="1"/>
          <p:nvPr/>
        </p:nvSpPr>
        <p:spPr>
          <a:xfrm>
            <a:off x="280801" y="1681905"/>
            <a:ext cx="2733312" cy="400110"/>
          </a:xfrm>
          <a:prstGeom prst="rect">
            <a:avLst/>
          </a:prstGeom>
          <a:noFill/>
        </p:spPr>
        <p:txBody>
          <a:bodyPr wrap="none" rtlCol="0">
            <a:spAutoFit/>
          </a:bodyPr>
          <a:lstStyle/>
          <a:p>
            <a:r>
              <a:rPr lang="en-US" sz="2000" dirty="0"/>
              <a:t>230~280 km, dawn-dusk</a:t>
            </a:r>
          </a:p>
        </p:txBody>
      </p:sp>
      <p:sp>
        <p:nvSpPr>
          <p:cNvPr id="7" name="TextBox 6">
            <a:extLst>
              <a:ext uri="{FF2B5EF4-FFF2-40B4-BE49-F238E27FC236}">
                <a16:creationId xmlns:a16="http://schemas.microsoft.com/office/drawing/2014/main" xmlns="" id="{17CE6363-094D-3F47-871E-D315F0524522}"/>
              </a:ext>
            </a:extLst>
          </p:cNvPr>
          <p:cNvSpPr txBox="1"/>
          <p:nvPr/>
        </p:nvSpPr>
        <p:spPr>
          <a:xfrm>
            <a:off x="295299" y="1267433"/>
            <a:ext cx="3468514" cy="400110"/>
          </a:xfrm>
          <a:prstGeom prst="rect">
            <a:avLst/>
          </a:prstGeom>
          <a:noFill/>
        </p:spPr>
        <p:txBody>
          <a:bodyPr wrap="none" rtlCol="0">
            <a:spAutoFit/>
          </a:bodyPr>
          <a:lstStyle/>
          <a:p>
            <a:r>
              <a:rPr lang="en-US" sz="2000" dirty="0"/>
              <a:t>Sun-synchronous orbits, 90 min</a:t>
            </a:r>
          </a:p>
        </p:txBody>
      </p:sp>
      <p:sp>
        <p:nvSpPr>
          <p:cNvPr id="9" name="TextBox 8">
            <a:extLst>
              <a:ext uri="{FF2B5EF4-FFF2-40B4-BE49-F238E27FC236}">
                <a16:creationId xmlns:a16="http://schemas.microsoft.com/office/drawing/2014/main" xmlns="" id="{8CD9EBE7-E4E5-2646-9235-F842C4E544FE}"/>
              </a:ext>
            </a:extLst>
          </p:cNvPr>
          <p:cNvSpPr txBox="1"/>
          <p:nvPr/>
        </p:nvSpPr>
        <p:spPr>
          <a:xfrm>
            <a:off x="169325" y="3508666"/>
            <a:ext cx="4842942"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0226CD"/>
                </a:solidFill>
              </a:rPr>
              <a:t>Run 1: GITM (FRE87 Maxwellian spectra, driven by the NOAA HP)</a:t>
            </a:r>
          </a:p>
        </p:txBody>
      </p:sp>
      <p:sp>
        <p:nvSpPr>
          <p:cNvPr id="10" name="TextBox 9">
            <a:extLst>
              <a:ext uri="{FF2B5EF4-FFF2-40B4-BE49-F238E27FC236}">
                <a16:creationId xmlns:a16="http://schemas.microsoft.com/office/drawing/2014/main" xmlns="" id="{AFEF5D90-B0CB-994E-AA6B-B413E72E8365}"/>
              </a:ext>
            </a:extLst>
          </p:cNvPr>
          <p:cNvSpPr txBox="1"/>
          <p:nvPr/>
        </p:nvSpPr>
        <p:spPr>
          <a:xfrm>
            <a:off x="166881" y="4417932"/>
            <a:ext cx="3869227" cy="400110"/>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FF0000"/>
                </a:solidFill>
              </a:rPr>
              <a:t>Run 2: GITM (Z2019 spectra)</a:t>
            </a:r>
          </a:p>
        </p:txBody>
      </p:sp>
      <p:sp>
        <p:nvSpPr>
          <p:cNvPr id="11" name="TextBox 10">
            <a:extLst>
              <a:ext uri="{FF2B5EF4-FFF2-40B4-BE49-F238E27FC236}">
                <a16:creationId xmlns:a16="http://schemas.microsoft.com/office/drawing/2014/main" xmlns="" id="{FC123A5E-8413-6243-B8A2-52E06AD401A0}"/>
              </a:ext>
            </a:extLst>
          </p:cNvPr>
          <p:cNvSpPr txBox="1"/>
          <p:nvPr/>
        </p:nvSpPr>
        <p:spPr>
          <a:xfrm>
            <a:off x="5047868" y="6064120"/>
            <a:ext cx="6880538" cy="400110"/>
          </a:xfrm>
          <a:prstGeom prst="rect">
            <a:avLst/>
          </a:prstGeom>
          <a:noFill/>
        </p:spPr>
        <p:txBody>
          <a:bodyPr wrap="none" rtlCol="0">
            <a:spAutoFit/>
          </a:bodyPr>
          <a:lstStyle/>
          <a:p>
            <a:pPr marL="285750" indent="-285750">
              <a:buFont typeface="Arial" panose="020B0604020202020204" pitchFamily="34" charset="0"/>
              <a:buChar char="•"/>
            </a:pPr>
            <a:r>
              <a:rPr lang="en-US" sz="2000" dirty="0">
                <a:solidFill>
                  <a:srgbClr val="FF0000"/>
                </a:solidFill>
              </a:rPr>
              <a:t>Neutral mass density was better estimated in Run 2 (10~15%)</a:t>
            </a:r>
          </a:p>
        </p:txBody>
      </p:sp>
      <p:cxnSp>
        <p:nvCxnSpPr>
          <p:cNvPr id="14" name="Straight Connector 13">
            <a:extLst>
              <a:ext uri="{FF2B5EF4-FFF2-40B4-BE49-F238E27FC236}">
                <a16:creationId xmlns:a16="http://schemas.microsoft.com/office/drawing/2014/main" xmlns="" id="{1FC1D921-5DE4-AF46-9E69-89B9ADEBE47F}"/>
              </a:ext>
            </a:extLst>
          </p:cNvPr>
          <p:cNvCxnSpPr/>
          <p:nvPr/>
        </p:nvCxnSpPr>
        <p:spPr>
          <a:xfrm>
            <a:off x="0" y="600273"/>
            <a:ext cx="12192000" cy="0"/>
          </a:xfrm>
          <a:prstGeom prst="line">
            <a:avLst/>
          </a:prstGeom>
          <a:ln w="50800">
            <a:solidFill>
              <a:srgbClr val="0070C0"/>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xmlns="" id="{282AACCB-97BE-BA44-95DF-36CEBCCA8A85}"/>
              </a:ext>
            </a:extLst>
          </p:cNvPr>
          <p:cNvPicPr/>
          <p:nvPr/>
        </p:nvPicPr>
        <p:blipFill rotWithShape="1">
          <a:blip r:embed="rId2">
            <a:lum/>
            <a:alphaModFix/>
          </a:blip>
          <a:srcRect l="4945" t="8059" r="7864" b="6227"/>
          <a:stretch/>
        </p:blipFill>
        <p:spPr bwMode="auto">
          <a:xfrm>
            <a:off x="4866149" y="771318"/>
            <a:ext cx="7129991" cy="5256727"/>
          </a:xfrm>
          <a:prstGeom prst="rect">
            <a:avLst/>
          </a:prstGeom>
          <a:noFill/>
          <a:ln>
            <a:noFill/>
          </a:ln>
          <a:extLst>
            <a:ext uri="{53640926-AAD7-44d8-BBD7-CCE9431645EC}">
              <a14:shadowObscured xmlns:a14="http://schemas.microsoft.com/office/drawing/2010/main"/>
            </a:ext>
          </a:extLst>
        </p:spPr>
      </p:pic>
      <p:sp>
        <p:nvSpPr>
          <p:cNvPr id="16" name="TextBox 15">
            <a:extLst>
              <a:ext uri="{FF2B5EF4-FFF2-40B4-BE49-F238E27FC236}">
                <a16:creationId xmlns:a16="http://schemas.microsoft.com/office/drawing/2014/main" xmlns="" id="{D985797F-EEC4-AD4F-A2EE-130E65D5C22E}"/>
              </a:ext>
            </a:extLst>
          </p:cNvPr>
          <p:cNvSpPr txBox="1"/>
          <p:nvPr/>
        </p:nvSpPr>
        <p:spPr>
          <a:xfrm>
            <a:off x="280801" y="2082015"/>
            <a:ext cx="4178252" cy="707886"/>
          </a:xfrm>
          <a:prstGeom prst="rect">
            <a:avLst/>
          </a:prstGeom>
          <a:noFill/>
        </p:spPr>
        <p:txBody>
          <a:bodyPr wrap="square" rtlCol="0">
            <a:spAutoFit/>
          </a:bodyPr>
          <a:lstStyle/>
          <a:p>
            <a:r>
              <a:rPr lang="en-US" sz="2000" dirty="0"/>
              <a:t>Data is mapped to 270 km according to the MSIS</a:t>
            </a:r>
          </a:p>
        </p:txBody>
      </p:sp>
      <p:sp>
        <p:nvSpPr>
          <p:cNvPr id="17" name="TextBox 16">
            <a:extLst>
              <a:ext uri="{FF2B5EF4-FFF2-40B4-BE49-F238E27FC236}">
                <a16:creationId xmlns:a16="http://schemas.microsoft.com/office/drawing/2014/main" xmlns="" id="{4E84406B-150A-8F4B-9B5A-5B70A558C662}"/>
              </a:ext>
            </a:extLst>
          </p:cNvPr>
          <p:cNvSpPr txBox="1"/>
          <p:nvPr/>
        </p:nvSpPr>
        <p:spPr>
          <a:xfrm>
            <a:off x="195860" y="2918451"/>
            <a:ext cx="2427588" cy="461665"/>
          </a:xfrm>
          <a:prstGeom prst="rect">
            <a:avLst/>
          </a:prstGeom>
          <a:noFill/>
        </p:spPr>
        <p:txBody>
          <a:bodyPr wrap="none" rtlCol="0">
            <a:spAutoFit/>
          </a:bodyPr>
          <a:lstStyle/>
          <a:p>
            <a:r>
              <a:rPr lang="en-US" sz="2400" b="1" dirty="0"/>
              <a:t>GITM simulations</a:t>
            </a:r>
          </a:p>
        </p:txBody>
      </p:sp>
      <p:sp>
        <p:nvSpPr>
          <p:cNvPr id="19" name="TextBox 18">
            <a:extLst>
              <a:ext uri="{FF2B5EF4-FFF2-40B4-BE49-F238E27FC236}">
                <a16:creationId xmlns:a16="http://schemas.microsoft.com/office/drawing/2014/main" xmlns="" id="{B754BDB8-7DDE-AC41-9FFC-46C9E7A8B0DD}"/>
              </a:ext>
            </a:extLst>
          </p:cNvPr>
          <p:cNvSpPr txBox="1"/>
          <p:nvPr/>
        </p:nvSpPr>
        <p:spPr>
          <a:xfrm>
            <a:off x="625736" y="4853661"/>
            <a:ext cx="3639019" cy="1200329"/>
          </a:xfrm>
          <a:prstGeom prst="rect">
            <a:avLst/>
          </a:prstGeom>
          <a:noFill/>
        </p:spPr>
        <p:txBody>
          <a:bodyPr wrap="square" rtlCol="0">
            <a:spAutoFit/>
          </a:bodyPr>
          <a:lstStyle/>
          <a:p>
            <a:pPr marL="285750" indent="-285750">
              <a:buFont typeface="Wingdings" pitchFamily="2" charset="2"/>
              <a:buChar char="§"/>
            </a:pPr>
            <a:r>
              <a:rPr lang="en-US" b="1" dirty="0">
                <a:solidFill>
                  <a:srgbClr val="FF0000"/>
                </a:solidFill>
              </a:rPr>
              <a:t>Outputs are scaled to obtain the NOAA HP, so that the particle energy inputs between Run 1 and Run 2 are comparable</a:t>
            </a:r>
          </a:p>
        </p:txBody>
      </p:sp>
      <p:sp>
        <p:nvSpPr>
          <p:cNvPr id="20" name="Slide Number Placeholder 19">
            <a:extLst>
              <a:ext uri="{FF2B5EF4-FFF2-40B4-BE49-F238E27FC236}">
                <a16:creationId xmlns:a16="http://schemas.microsoft.com/office/drawing/2014/main" xmlns="" id="{ED947CBE-274D-4744-9E78-C989EA8AC9BD}"/>
              </a:ext>
            </a:extLst>
          </p:cNvPr>
          <p:cNvSpPr>
            <a:spLocks noGrp="1"/>
          </p:cNvSpPr>
          <p:nvPr>
            <p:ph type="sldNum" sz="quarter" idx="12"/>
          </p:nvPr>
        </p:nvSpPr>
        <p:spPr>
          <a:xfrm>
            <a:off x="9448800" y="6492875"/>
            <a:ext cx="2743200" cy="365125"/>
          </a:xfrm>
        </p:spPr>
        <p:txBody>
          <a:bodyPr/>
          <a:lstStyle/>
          <a:p>
            <a:fld id="{2069B4F0-B76E-F94E-A4D1-C8C5D2805334}" type="slidenum">
              <a:rPr lang="en-US" sz="1600" smtClean="0"/>
              <a:t>3</a:t>
            </a:fld>
            <a:endParaRPr lang="en-US" sz="1600" dirty="0"/>
          </a:p>
        </p:txBody>
      </p:sp>
      <p:sp>
        <p:nvSpPr>
          <p:cNvPr id="18" name="Rectangle 17"/>
          <p:cNvSpPr/>
          <p:nvPr/>
        </p:nvSpPr>
        <p:spPr>
          <a:xfrm>
            <a:off x="9833323" y="6492875"/>
            <a:ext cx="1939459" cy="276999"/>
          </a:xfrm>
          <a:prstGeom prst="rect">
            <a:avLst/>
          </a:prstGeom>
        </p:spPr>
        <p:txBody>
          <a:bodyPr wrap="square">
            <a:spAutoFit/>
          </a:bodyPr>
          <a:lstStyle/>
          <a:p>
            <a:r>
              <a:rPr lang="nb-NO" sz="1200" dirty="0" smtClean="0"/>
              <a:t>[Zhu et al., 2020, </a:t>
            </a:r>
            <a:r>
              <a:rPr lang="nb-NO" sz="1200" dirty="0" err="1" smtClean="0"/>
              <a:t>submitted</a:t>
            </a:r>
            <a:r>
              <a:rPr lang="nb-NO" sz="1200" dirty="0"/>
              <a:t>]</a:t>
            </a:r>
            <a:endParaRPr lang="en-US" sz="1200" dirty="0"/>
          </a:p>
        </p:txBody>
      </p:sp>
    </p:spTree>
    <p:extLst>
      <p:ext uri="{BB962C8B-B14F-4D97-AF65-F5344CB8AC3E}">
        <p14:creationId xmlns:p14="http://schemas.microsoft.com/office/powerpoint/2010/main" val="3749580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069B4F0-B76E-F94E-A4D1-C8C5D2805334}" type="slidenum">
              <a:rPr lang="en-US" smtClean="0"/>
              <a:t>4</a:t>
            </a:fld>
            <a:endParaRPr lang="en-US"/>
          </a:p>
        </p:txBody>
      </p:sp>
      <p:pic>
        <p:nvPicPr>
          <p:cNvPr id="3" name="Picture 2"/>
          <p:cNvPicPr>
            <a:picLocks noChangeAspect="1"/>
          </p:cNvPicPr>
          <p:nvPr/>
        </p:nvPicPr>
        <p:blipFill>
          <a:blip r:embed="rId2"/>
          <a:stretch>
            <a:fillRect/>
          </a:stretch>
        </p:blipFill>
        <p:spPr>
          <a:xfrm>
            <a:off x="12700" y="12700"/>
            <a:ext cx="12166600" cy="6832600"/>
          </a:xfrm>
          <a:prstGeom prst="rect">
            <a:avLst/>
          </a:prstGeom>
        </p:spPr>
      </p:pic>
      <p:sp>
        <p:nvSpPr>
          <p:cNvPr id="4" name="Rectangle 3"/>
          <p:cNvSpPr/>
          <p:nvPr/>
        </p:nvSpPr>
        <p:spPr>
          <a:xfrm>
            <a:off x="10252541" y="5981636"/>
            <a:ext cx="1939459" cy="276999"/>
          </a:xfrm>
          <a:prstGeom prst="rect">
            <a:avLst/>
          </a:prstGeom>
        </p:spPr>
        <p:txBody>
          <a:bodyPr wrap="square">
            <a:spAutoFit/>
          </a:bodyPr>
          <a:lstStyle/>
          <a:p>
            <a:r>
              <a:rPr lang="nb-NO" sz="1200" dirty="0" err="1" smtClean="0"/>
              <a:t>Courtesy</a:t>
            </a:r>
            <a:r>
              <a:rPr lang="nb-NO" sz="1200" dirty="0" smtClean="0"/>
              <a:t> </a:t>
            </a:r>
            <a:r>
              <a:rPr lang="nb-NO" sz="1200" dirty="0" err="1" smtClean="0"/>
              <a:t>of</a:t>
            </a:r>
            <a:r>
              <a:rPr lang="nb-NO" sz="1200" dirty="0" smtClean="0"/>
              <a:t> Astrid </a:t>
            </a:r>
            <a:r>
              <a:rPr lang="nb-NO" sz="1200" dirty="0" err="1" smtClean="0"/>
              <a:t>Maute</a:t>
            </a:r>
            <a:endParaRPr lang="en-US" sz="1200" dirty="0"/>
          </a:p>
        </p:txBody>
      </p:sp>
    </p:spTree>
    <p:extLst>
      <p:ext uri="{BB962C8B-B14F-4D97-AF65-F5344CB8AC3E}">
        <p14:creationId xmlns:p14="http://schemas.microsoft.com/office/powerpoint/2010/main" val="3781638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069B4F0-B76E-F94E-A4D1-C8C5D2805334}" type="slidenum">
              <a:rPr lang="en-US" smtClean="0"/>
              <a:t>5</a:t>
            </a:fld>
            <a:endParaRPr lang="en-US"/>
          </a:p>
        </p:txBody>
      </p:sp>
      <p:pic>
        <p:nvPicPr>
          <p:cNvPr id="5" name="Picture 4"/>
          <p:cNvPicPr>
            <a:picLocks noChangeAspect="1"/>
          </p:cNvPicPr>
          <p:nvPr/>
        </p:nvPicPr>
        <p:blipFill>
          <a:blip r:embed="rId2"/>
          <a:stretch>
            <a:fillRect/>
          </a:stretch>
        </p:blipFill>
        <p:spPr>
          <a:xfrm>
            <a:off x="12700" y="12700"/>
            <a:ext cx="12166600" cy="6832600"/>
          </a:xfrm>
          <a:prstGeom prst="rect">
            <a:avLst/>
          </a:prstGeom>
        </p:spPr>
      </p:pic>
      <p:sp>
        <p:nvSpPr>
          <p:cNvPr id="6" name="Rectangle 5"/>
          <p:cNvSpPr/>
          <p:nvPr/>
        </p:nvSpPr>
        <p:spPr>
          <a:xfrm>
            <a:off x="10252541" y="5981636"/>
            <a:ext cx="1939459" cy="276999"/>
          </a:xfrm>
          <a:prstGeom prst="rect">
            <a:avLst/>
          </a:prstGeom>
        </p:spPr>
        <p:txBody>
          <a:bodyPr wrap="square">
            <a:spAutoFit/>
          </a:bodyPr>
          <a:lstStyle/>
          <a:p>
            <a:r>
              <a:rPr lang="nb-NO" sz="1200" dirty="0" err="1" smtClean="0"/>
              <a:t>Courtesy</a:t>
            </a:r>
            <a:r>
              <a:rPr lang="nb-NO" sz="1200" dirty="0" smtClean="0"/>
              <a:t> </a:t>
            </a:r>
            <a:r>
              <a:rPr lang="nb-NO" sz="1200" dirty="0" err="1" smtClean="0"/>
              <a:t>of</a:t>
            </a:r>
            <a:r>
              <a:rPr lang="nb-NO" sz="1200" dirty="0" smtClean="0"/>
              <a:t> Astrid </a:t>
            </a:r>
            <a:r>
              <a:rPr lang="nb-NO" sz="1200" dirty="0" err="1" smtClean="0"/>
              <a:t>Maute</a:t>
            </a:r>
            <a:endParaRPr lang="en-US" sz="1200" dirty="0"/>
          </a:p>
        </p:txBody>
      </p:sp>
    </p:spTree>
    <p:extLst>
      <p:ext uri="{BB962C8B-B14F-4D97-AF65-F5344CB8AC3E}">
        <p14:creationId xmlns:p14="http://schemas.microsoft.com/office/powerpoint/2010/main" val="16281650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069B4F0-B76E-F94E-A4D1-C8C5D2805334}" type="slidenum">
              <a:rPr lang="en-US" smtClean="0"/>
              <a:t>6</a:t>
            </a:fld>
            <a:endParaRPr lang="en-US"/>
          </a:p>
        </p:txBody>
      </p:sp>
      <p:pic>
        <p:nvPicPr>
          <p:cNvPr id="3" name="Picture 2"/>
          <p:cNvPicPr>
            <a:picLocks noChangeAspect="1"/>
          </p:cNvPicPr>
          <p:nvPr/>
        </p:nvPicPr>
        <p:blipFill>
          <a:blip r:embed="rId2"/>
          <a:stretch>
            <a:fillRect/>
          </a:stretch>
        </p:blipFill>
        <p:spPr>
          <a:xfrm>
            <a:off x="37332" y="871692"/>
            <a:ext cx="5453313" cy="5898727"/>
          </a:xfrm>
          <a:prstGeom prst="rect">
            <a:avLst/>
          </a:prstGeom>
        </p:spPr>
      </p:pic>
      <p:sp>
        <p:nvSpPr>
          <p:cNvPr id="4" name="TextBox 3">
            <a:extLst>
              <a:ext uri="{FF2B5EF4-FFF2-40B4-BE49-F238E27FC236}">
                <a16:creationId xmlns:a16="http://schemas.microsoft.com/office/drawing/2014/main" xmlns="" id="{0F4BE778-86E9-3442-A83E-36A45A14D2A6}"/>
              </a:ext>
            </a:extLst>
          </p:cNvPr>
          <p:cNvSpPr txBox="1"/>
          <p:nvPr/>
        </p:nvSpPr>
        <p:spPr>
          <a:xfrm>
            <a:off x="139408" y="-55298"/>
            <a:ext cx="4472699" cy="584776"/>
          </a:xfrm>
          <a:prstGeom prst="rect">
            <a:avLst/>
          </a:prstGeom>
          <a:noFill/>
        </p:spPr>
        <p:txBody>
          <a:bodyPr wrap="none" rtlCol="0">
            <a:spAutoFit/>
          </a:bodyPr>
          <a:lstStyle/>
          <a:p>
            <a:r>
              <a:rPr lang="en-US" sz="3200" b="1" dirty="0" smtClean="0">
                <a:latin typeface="Helvetica" pitchFamily="2" charset="0"/>
              </a:rPr>
              <a:t>2. Feb 2-3</a:t>
            </a:r>
            <a:r>
              <a:rPr lang="en-US" sz="3200" b="1" dirty="0" smtClean="0">
                <a:latin typeface="Helvetica" pitchFamily="2" charset="0"/>
              </a:rPr>
              <a:t>, 2016 </a:t>
            </a:r>
            <a:r>
              <a:rPr lang="en-US" sz="3200" b="1" dirty="0">
                <a:latin typeface="Helvetica" pitchFamily="2" charset="0"/>
              </a:rPr>
              <a:t>storm</a:t>
            </a:r>
          </a:p>
        </p:txBody>
      </p:sp>
      <p:pic>
        <p:nvPicPr>
          <p:cNvPr id="5" name="Picture 4"/>
          <p:cNvPicPr>
            <a:picLocks noChangeAspect="1"/>
          </p:cNvPicPr>
          <p:nvPr/>
        </p:nvPicPr>
        <p:blipFill>
          <a:blip r:embed="rId3"/>
          <a:stretch>
            <a:fillRect/>
          </a:stretch>
        </p:blipFill>
        <p:spPr>
          <a:xfrm>
            <a:off x="4565028" y="341112"/>
            <a:ext cx="2971800" cy="2730500"/>
          </a:xfrm>
          <a:prstGeom prst="rect">
            <a:avLst/>
          </a:prstGeom>
        </p:spPr>
      </p:pic>
      <p:pic>
        <p:nvPicPr>
          <p:cNvPr id="6" name="Picture 5"/>
          <p:cNvPicPr>
            <a:picLocks noChangeAspect="1"/>
          </p:cNvPicPr>
          <p:nvPr/>
        </p:nvPicPr>
        <p:blipFill>
          <a:blip r:embed="rId4"/>
          <a:stretch>
            <a:fillRect/>
          </a:stretch>
        </p:blipFill>
        <p:spPr>
          <a:xfrm>
            <a:off x="4191900" y="3071612"/>
            <a:ext cx="2215849" cy="475597"/>
          </a:xfrm>
          <a:prstGeom prst="rect">
            <a:avLst/>
          </a:prstGeom>
        </p:spPr>
      </p:pic>
      <p:pic>
        <p:nvPicPr>
          <p:cNvPr id="7" name="Picture 6"/>
          <p:cNvPicPr>
            <a:picLocks noChangeAspect="1"/>
          </p:cNvPicPr>
          <p:nvPr/>
        </p:nvPicPr>
        <p:blipFill>
          <a:blip r:embed="rId5"/>
          <a:stretch>
            <a:fillRect/>
          </a:stretch>
        </p:blipFill>
        <p:spPr>
          <a:xfrm>
            <a:off x="5471440" y="3707244"/>
            <a:ext cx="6674625" cy="2194081"/>
          </a:xfrm>
          <a:prstGeom prst="rect">
            <a:avLst/>
          </a:prstGeom>
        </p:spPr>
      </p:pic>
      <p:pic>
        <p:nvPicPr>
          <p:cNvPr id="9" name="Picture 8"/>
          <p:cNvPicPr>
            <a:picLocks noChangeAspect="1"/>
          </p:cNvPicPr>
          <p:nvPr/>
        </p:nvPicPr>
        <p:blipFill>
          <a:blip r:embed="rId6"/>
          <a:stretch>
            <a:fillRect/>
          </a:stretch>
        </p:blipFill>
        <p:spPr>
          <a:xfrm>
            <a:off x="7639110" y="575246"/>
            <a:ext cx="3736772" cy="2356434"/>
          </a:xfrm>
          <a:prstGeom prst="rect">
            <a:avLst/>
          </a:prstGeom>
        </p:spPr>
      </p:pic>
      <p:sp>
        <p:nvSpPr>
          <p:cNvPr id="10" name="TextBox 9"/>
          <p:cNvSpPr txBox="1"/>
          <p:nvPr/>
        </p:nvSpPr>
        <p:spPr>
          <a:xfrm>
            <a:off x="1831813" y="521527"/>
            <a:ext cx="543739" cy="369332"/>
          </a:xfrm>
          <a:prstGeom prst="rect">
            <a:avLst/>
          </a:prstGeom>
          <a:noFill/>
        </p:spPr>
        <p:txBody>
          <a:bodyPr wrap="none" rtlCol="0">
            <a:spAutoFit/>
          </a:bodyPr>
          <a:lstStyle/>
          <a:p>
            <a:r>
              <a:rPr lang="en-US" b="1" dirty="0" smtClean="0"/>
              <a:t>TEC</a:t>
            </a:r>
            <a:endParaRPr lang="en-US" b="1" dirty="0"/>
          </a:p>
        </p:txBody>
      </p:sp>
      <p:sp>
        <p:nvSpPr>
          <p:cNvPr id="11" name="TextBox 10"/>
          <p:cNvSpPr txBox="1"/>
          <p:nvPr/>
        </p:nvSpPr>
        <p:spPr>
          <a:xfrm>
            <a:off x="7044169" y="3337912"/>
            <a:ext cx="495185" cy="369332"/>
          </a:xfrm>
          <a:prstGeom prst="rect">
            <a:avLst/>
          </a:prstGeom>
          <a:noFill/>
        </p:spPr>
        <p:txBody>
          <a:bodyPr wrap="none" rtlCol="0">
            <a:spAutoFit/>
          </a:bodyPr>
          <a:lstStyle/>
          <a:p>
            <a:r>
              <a:rPr lang="en-US" b="1" dirty="0" smtClean="0"/>
              <a:t>ASI</a:t>
            </a:r>
            <a:endParaRPr lang="en-US" b="1" dirty="0"/>
          </a:p>
        </p:txBody>
      </p:sp>
      <p:sp>
        <p:nvSpPr>
          <p:cNvPr id="12" name="TextBox 11"/>
          <p:cNvSpPr txBox="1"/>
          <p:nvPr/>
        </p:nvSpPr>
        <p:spPr>
          <a:xfrm>
            <a:off x="5481019" y="0"/>
            <a:ext cx="1307156" cy="369332"/>
          </a:xfrm>
          <a:prstGeom prst="rect">
            <a:avLst/>
          </a:prstGeom>
          <a:noFill/>
        </p:spPr>
        <p:txBody>
          <a:bodyPr wrap="none" rtlCol="0">
            <a:spAutoFit/>
          </a:bodyPr>
          <a:lstStyle/>
          <a:p>
            <a:r>
              <a:rPr lang="en-US" b="1" dirty="0" err="1" smtClean="0"/>
              <a:t>SuperDARN</a:t>
            </a:r>
            <a:endParaRPr lang="en-US" b="1" dirty="0"/>
          </a:p>
        </p:txBody>
      </p:sp>
      <p:sp>
        <p:nvSpPr>
          <p:cNvPr id="13" name="TextBox 12"/>
          <p:cNvSpPr txBox="1"/>
          <p:nvPr/>
        </p:nvSpPr>
        <p:spPr>
          <a:xfrm>
            <a:off x="9240356" y="76352"/>
            <a:ext cx="485267" cy="369332"/>
          </a:xfrm>
          <a:prstGeom prst="rect">
            <a:avLst/>
          </a:prstGeom>
          <a:noFill/>
        </p:spPr>
        <p:txBody>
          <a:bodyPr wrap="none" rtlCol="0">
            <a:spAutoFit/>
          </a:bodyPr>
          <a:lstStyle/>
          <a:p>
            <a:r>
              <a:rPr lang="en-US" b="1" dirty="0" smtClean="0"/>
              <a:t>ISR</a:t>
            </a:r>
            <a:endParaRPr lang="en-US" b="1" dirty="0"/>
          </a:p>
        </p:txBody>
      </p:sp>
      <p:sp>
        <p:nvSpPr>
          <p:cNvPr id="14" name="TextBox 13"/>
          <p:cNvSpPr txBox="1"/>
          <p:nvPr/>
        </p:nvSpPr>
        <p:spPr>
          <a:xfrm>
            <a:off x="11375882" y="1008593"/>
            <a:ext cx="930250" cy="369332"/>
          </a:xfrm>
          <a:prstGeom prst="rect">
            <a:avLst/>
          </a:prstGeom>
          <a:noFill/>
        </p:spPr>
        <p:txBody>
          <a:bodyPr wrap="none" rtlCol="0">
            <a:spAutoFit/>
          </a:bodyPr>
          <a:lstStyle/>
          <a:p>
            <a:r>
              <a:rPr lang="en-US" dirty="0" smtClean="0"/>
              <a:t>Patches</a:t>
            </a:r>
            <a:endParaRPr lang="en-US" dirty="0"/>
          </a:p>
        </p:txBody>
      </p:sp>
      <p:sp>
        <p:nvSpPr>
          <p:cNvPr id="15" name="TextBox 14"/>
          <p:cNvSpPr txBox="1"/>
          <p:nvPr/>
        </p:nvSpPr>
        <p:spPr>
          <a:xfrm>
            <a:off x="11405743" y="1836066"/>
            <a:ext cx="684803" cy="646331"/>
          </a:xfrm>
          <a:prstGeom prst="rect">
            <a:avLst/>
          </a:prstGeom>
          <a:noFill/>
        </p:spPr>
        <p:txBody>
          <a:bodyPr wrap="none" rtlCol="0">
            <a:spAutoFit/>
          </a:bodyPr>
          <a:lstStyle/>
          <a:p>
            <a:r>
              <a:rPr lang="en-US" dirty="0" smtClean="0"/>
              <a:t>Fast </a:t>
            </a:r>
          </a:p>
          <a:p>
            <a:r>
              <a:rPr lang="en-US" dirty="0" smtClean="0"/>
              <a:t>flows</a:t>
            </a:r>
            <a:endParaRPr lang="en-US" dirty="0"/>
          </a:p>
        </p:txBody>
      </p:sp>
      <p:sp>
        <p:nvSpPr>
          <p:cNvPr id="16" name="Rectangle 15"/>
          <p:cNvSpPr/>
          <p:nvPr/>
        </p:nvSpPr>
        <p:spPr>
          <a:xfrm>
            <a:off x="10023307" y="6107298"/>
            <a:ext cx="1939459" cy="276999"/>
          </a:xfrm>
          <a:prstGeom prst="rect">
            <a:avLst/>
          </a:prstGeom>
        </p:spPr>
        <p:txBody>
          <a:bodyPr wrap="square">
            <a:spAutoFit/>
          </a:bodyPr>
          <a:lstStyle/>
          <a:p>
            <a:r>
              <a:rPr lang="nb-NO" sz="1200" dirty="0" err="1" smtClean="0"/>
              <a:t>Courtesy</a:t>
            </a:r>
            <a:r>
              <a:rPr lang="nb-NO" sz="1200" dirty="0" smtClean="0"/>
              <a:t> </a:t>
            </a:r>
            <a:r>
              <a:rPr lang="nb-NO" sz="1200" dirty="0" err="1" smtClean="0"/>
              <a:t>of</a:t>
            </a:r>
            <a:r>
              <a:rPr lang="nb-NO" sz="1200" dirty="0" smtClean="0"/>
              <a:t> </a:t>
            </a:r>
            <a:r>
              <a:rPr lang="nb-NO" sz="1200" dirty="0" err="1" smtClean="0"/>
              <a:t>Toshi</a:t>
            </a:r>
            <a:r>
              <a:rPr lang="nb-NO" sz="1200" dirty="0" smtClean="0"/>
              <a:t> </a:t>
            </a:r>
            <a:r>
              <a:rPr lang="nb-NO" sz="1200" dirty="0" err="1" smtClean="0"/>
              <a:t>Nishimura</a:t>
            </a:r>
            <a:endParaRPr lang="en-US" sz="1200" dirty="0"/>
          </a:p>
        </p:txBody>
      </p:sp>
    </p:spTree>
    <p:extLst>
      <p:ext uri="{BB962C8B-B14F-4D97-AF65-F5344CB8AC3E}">
        <p14:creationId xmlns:p14="http://schemas.microsoft.com/office/powerpoint/2010/main" val="25348919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069B4F0-B76E-F94E-A4D1-C8C5D2805334}" type="slidenum">
              <a:rPr lang="en-US" smtClean="0"/>
              <a:t>7</a:t>
            </a:fld>
            <a:endParaRPr lang="en-US"/>
          </a:p>
        </p:txBody>
      </p:sp>
      <p:pic>
        <p:nvPicPr>
          <p:cNvPr id="4" name="Picture 3"/>
          <p:cNvPicPr>
            <a:picLocks noChangeAspect="1"/>
          </p:cNvPicPr>
          <p:nvPr/>
        </p:nvPicPr>
        <p:blipFill>
          <a:blip r:embed="rId2"/>
          <a:stretch>
            <a:fillRect/>
          </a:stretch>
        </p:blipFill>
        <p:spPr>
          <a:xfrm>
            <a:off x="5846266" y="4252972"/>
            <a:ext cx="5008880" cy="2458720"/>
          </a:xfrm>
          <a:prstGeom prst="rect">
            <a:avLst/>
          </a:prstGeom>
        </p:spPr>
      </p:pic>
      <p:pic>
        <p:nvPicPr>
          <p:cNvPr id="5" name="Picture 4"/>
          <p:cNvPicPr>
            <a:picLocks noChangeAspect="1"/>
          </p:cNvPicPr>
          <p:nvPr/>
        </p:nvPicPr>
        <p:blipFill>
          <a:blip r:embed="rId3"/>
          <a:stretch>
            <a:fillRect/>
          </a:stretch>
        </p:blipFill>
        <p:spPr>
          <a:xfrm>
            <a:off x="5905500" y="97695"/>
            <a:ext cx="4968240" cy="4216400"/>
          </a:xfrm>
          <a:prstGeom prst="rect">
            <a:avLst/>
          </a:prstGeom>
        </p:spPr>
      </p:pic>
      <p:sp>
        <p:nvSpPr>
          <p:cNvPr id="6" name="TextBox 5"/>
          <p:cNvSpPr txBox="1"/>
          <p:nvPr/>
        </p:nvSpPr>
        <p:spPr>
          <a:xfrm>
            <a:off x="5047429" y="4665670"/>
            <a:ext cx="823826" cy="307777"/>
          </a:xfrm>
          <a:prstGeom prst="rect">
            <a:avLst/>
          </a:prstGeom>
          <a:noFill/>
        </p:spPr>
        <p:txBody>
          <a:bodyPr wrap="none" rtlCol="0">
            <a:spAutoFit/>
          </a:bodyPr>
          <a:lstStyle/>
          <a:p>
            <a:r>
              <a:rPr lang="en-US" sz="1400" dirty="0" smtClean="0"/>
              <a:t>Swarm C</a:t>
            </a:r>
            <a:endParaRPr lang="en-US" sz="1400" dirty="0"/>
          </a:p>
        </p:txBody>
      </p:sp>
      <p:cxnSp>
        <p:nvCxnSpPr>
          <p:cNvPr id="8" name="Straight Connector 7"/>
          <p:cNvCxnSpPr/>
          <p:nvPr/>
        </p:nvCxnSpPr>
        <p:spPr>
          <a:xfrm>
            <a:off x="8504906" y="165321"/>
            <a:ext cx="15030" cy="6191029"/>
          </a:xfrm>
          <a:prstGeom prst="line">
            <a:avLst/>
          </a:prstGeom>
          <a:ln w="2857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415761" y="6109359"/>
            <a:ext cx="4215864" cy="0"/>
          </a:xfrm>
          <a:prstGeom prst="line">
            <a:avLst/>
          </a:prstGeom>
          <a:ln w="25400">
            <a:solidFill>
              <a:schemeClr val="accent1"/>
            </a:solidFill>
            <a:prstDash val="sysDash"/>
          </a:ln>
        </p:spPr>
        <p:style>
          <a:lnRef idx="2">
            <a:schemeClr val="accent1"/>
          </a:lnRef>
          <a:fillRef idx="0">
            <a:schemeClr val="accent1"/>
          </a:fillRef>
          <a:effectRef idx="1">
            <a:schemeClr val="accent1"/>
          </a:effectRef>
          <a:fontRef idx="minor">
            <a:schemeClr val="tx1"/>
          </a:fontRef>
        </p:style>
      </p:cxnSp>
      <p:pic>
        <p:nvPicPr>
          <p:cNvPr id="12" name="Picture 11" descr="CHAMPGRACEGOCE.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941" y="500285"/>
            <a:ext cx="5723559" cy="2831655"/>
          </a:xfrm>
          <a:prstGeom prst="rect">
            <a:avLst/>
          </a:prstGeom>
        </p:spPr>
      </p:pic>
      <p:cxnSp>
        <p:nvCxnSpPr>
          <p:cNvPr id="13" name="Straight Connector 12"/>
          <p:cNvCxnSpPr/>
          <p:nvPr/>
        </p:nvCxnSpPr>
        <p:spPr>
          <a:xfrm>
            <a:off x="4914404" y="538416"/>
            <a:ext cx="0" cy="2532416"/>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271947" y="3331940"/>
            <a:ext cx="1574319" cy="307777"/>
          </a:xfrm>
          <a:prstGeom prst="rect">
            <a:avLst/>
          </a:prstGeom>
          <a:noFill/>
        </p:spPr>
        <p:txBody>
          <a:bodyPr wrap="none" rtlCol="0">
            <a:spAutoFit/>
          </a:bodyPr>
          <a:lstStyle/>
          <a:p>
            <a:r>
              <a:rPr lang="en-US" sz="1400" dirty="0" smtClean="0"/>
              <a:t>[</a:t>
            </a:r>
            <a:r>
              <a:rPr lang="en-US" sz="1400" i="1" dirty="0" smtClean="0"/>
              <a:t>March et al</a:t>
            </a:r>
            <a:r>
              <a:rPr lang="en-US" sz="1400" dirty="0" smtClean="0"/>
              <a:t>, 2019]</a:t>
            </a:r>
            <a:endParaRPr lang="en-US" sz="1400" dirty="0"/>
          </a:p>
        </p:txBody>
      </p:sp>
      <p:sp>
        <p:nvSpPr>
          <p:cNvPr id="15" name="TextBox 14"/>
          <p:cNvSpPr txBox="1"/>
          <p:nvPr/>
        </p:nvSpPr>
        <p:spPr>
          <a:xfrm>
            <a:off x="1933325" y="162029"/>
            <a:ext cx="2500204" cy="369332"/>
          </a:xfrm>
          <a:prstGeom prst="rect">
            <a:avLst/>
          </a:prstGeom>
          <a:noFill/>
        </p:spPr>
        <p:txBody>
          <a:bodyPr wrap="none" rtlCol="0">
            <a:spAutoFit/>
          </a:bodyPr>
          <a:lstStyle/>
          <a:p>
            <a:r>
              <a:rPr lang="en-US" dirty="0" smtClean="0"/>
              <a:t>Neutral density &amp; winds:</a:t>
            </a:r>
            <a:endParaRPr lang="en-US" dirty="0"/>
          </a:p>
        </p:txBody>
      </p:sp>
      <p:sp>
        <p:nvSpPr>
          <p:cNvPr id="16" name="Rectangle 15"/>
          <p:cNvSpPr/>
          <p:nvPr/>
        </p:nvSpPr>
        <p:spPr>
          <a:xfrm>
            <a:off x="9798468" y="6573192"/>
            <a:ext cx="1939459" cy="276999"/>
          </a:xfrm>
          <a:prstGeom prst="rect">
            <a:avLst/>
          </a:prstGeom>
        </p:spPr>
        <p:txBody>
          <a:bodyPr wrap="square">
            <a:spAutoFit/>
          </a:bodyPr>
          <a:lstStyle/>
          <a:p>
            <a:r>
              <a:rPr lang="nb-NO" sz="1200" dirty="0" err="1" smtClean="0"/>
              <a:t>Courtesy</a:t>
            </a:r>
            <a:r>
              <a:rPr lang="nb-NO" sz="1200" dirty="0"/>
              <a:t> </a:t>
            </a:r>
            <a:r>
              <a:rPr lang="nb-NO" sz="1200" dirty="0" err="1" smtClean="0"/>
              <a:t>of</a:t>
            </a:r>
            <a:r>
              <a:rPr lang="nb-NO" sz="1200" dirty="0" smtClean="0"/>
              <a:t> Cheng </a:t>
            </a:r>
            <a:r>
              <a:rPr lang="nb-NO" sz="1200" dirty="0" err="1" smtClean="0"/>
              <a:t>Sheng</a:t>
            </a:r>
            <a:endParaRPr lang="en-US" sz="1200" dirty="0"/>
          </a:p>
        </p:txBody>
      </p:sp>
    </p:spTree>
    <p:extLst>
      <p:ext uri="{BB962C8B-B14F-4D97-AF65-F5344CB8AC3E}">
        <p14:creationId xmlns:p14="http://schemas.microsoft.com/office/powerpoint/2010/main" val="784270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069B4F0-B76E-F94E-A4D1-C8C5D2805334}" type="slidenum">
              <a:rPr lang="en-US" smtClean="0"/>
              <a:t>8</a:t>
            </a:fld>
            <a:endParaRPr lang="en-US" dirty="0"/>
          </a:p>
        </p:txBody>
      </p:sp>
      <p:pic>
        <p:nvPicPr>
          <p:cNvPr id="6" name="Picture 5"/>
          <p:cNvPicPr>
            <a:picLocks noChangeAspect="1"/>
          </p:cNvPicPr>
          <p:nvPr/>
        </p:nvPicPr>
        <p:blipFill>
          <a:blip r:embed="rId2"/>
          <a:stretch>
            <a:fillRect/>
          </a:stretch>
        </p:blipFill>
        <p:spPr>
          <a:xfrm>
            <a:off x="48897" y="225094"/>
            <a:ext cx="6214842" cy="2555404"/>
          </a:xfrm>
          <a:prstGeom prst="rect">
            <a:avLst/>
          </a:prstGeom>
        </p:spPr>
      </p:pic>
      <p:pic>
        <p:nvPicPr>
          <p:cNvPr id="7" name="Picture 6"/>
          <p:cNvPicPr>
            <a:picLocks noChangeAspect="1"/>
          </p:cNvPicPr>
          <p:nvPr/>
        </p:nvPicPr>
        <p:blipFill>
          <a:blip r:embed="rId3"/>
          <a:stretch>
            <a:fillRect/>
          </a:stretch>
        </p:blipFill>
        <p:spPr>
          <a:xfrm>
            <a:off x="37456" y="3276031"/>
            <a:ext cx="6219989" cy="2818239"/>
          </a:xfrm>
          <a:prstGeom prst="rect">
            <a:avLst/>
          </a:prstGeom>
        </p:spPr>
      </p:pic>
      <p:pic>
        <p:nvPicPr>
          <p:cNvPr id="18" name="Picture 17"/>
          <p:cNvPicPr>
            <a:picLocks noChangeAspect="1"/>
          </p:cNvPicPr>
          <p:nvPr/>
        </p:nvPicPr>
        <p:blipFill>
          <a:blip r:embed="rId4"/>
          <a:stretch>
            <a:fillRect/>
          </a:stretch>
        </p:blipFill>
        <p:spPr>
          <a:xfrm>
            <a:off x="6325288" y="151952"/>
            <a:ext cx="5721248" cy="3547174"/>
          </a:xfrm>
          <a:prstGeom prst="rect">
            <a:avLst/>
          </a:prstGeom>
          <a:ln w="57150" cmpd="thinThick">
            <a:solidFill>
              <a:srgbClr val="0226CD"/>
            </a:solidFill>
          </a:ln>
        </p:spPr>
      </p:pic>
      <p:sp>
        <p:nvSpPr>
          <p:cNvPr id="19" name="TextBox 18"/>
          <p:cNvSpPr txBox="1"/>
          <p:nvPr/>
        </p:nvSpPr>
        <p:spPr>
          <a:xfrm>
            <a:off x="7438803" y="173595"/>
            <a:ext cx="3976647" cy="338554"/>
          </a:xfrm>
          <a:prstGeom prst="rect">
            <a:avLst/>
          </a:prstGeom>
          <a:solidFill>
            <a:schemeClr val="bg1"/>
          </a:solidFill>
        </p:spPr>
        <p:txBody>
          <a:bodyPr wrap="square" rtlCol="0">
            <a:spAutoFit/>
          </a:bodyPr>
          <a:lstStyle/>
          <a:p>
            <a:r>
              <a:rPr lang="en-US" sz="1600" b="1" dirty="0" smtClean="0"/>
              <a:t>Potential researches (from </a:t>
            </a:r>
            <a:r>
              <a:rPr lang="en-US" sz="1600" b="1" dirty="0" err="1" smtClean="0"/>
              <a:t>Toshi</a:t>
            </a:r>
            <a:r>
              <a:rPr lang="en-US" sz="1600" b="1" dirty="0" smtClean="0"/>
              <a:t>):</a:t>
            </a:r>
            <a:endParaRPr lang="en-US" sz="1600" b="1" dirty="0"/>
          </a:p>
        </p:txBody>
      </p:sp>
      <p:sp>
        <p:nvSpPr>
          <p:cNvPr id="20" name="TextBox 19"/>
          <p:cNvSpPr txBox="1"/>
          <p:nvPr/>
        </p:nvSpPr>
        <p:spPr>
          <a:xfrm>
            <a:off x="6432559" y="3927221"/>
            <a:ext cx="5533832" cy="2462213"/>
          </a:xfrm>
          <a:prstGeom prst="rect">
            <a:avLst/>
          </a:prstGeom>
          <a:noFill/>
        </p:spPr>
        <p:txBody>
          <a:bodyPr wrap="square" rtlCol="0">
            <a:spAutoFit/>
          </a:bodyPr>
          <a:lstStyle/>
          <a:p>
            <a:r>
              <a:rPr lang="en-US" sz="1400" dirty="0" smtClean="0"/>
              <a:t>Discussions:</a:t>
            </a:r>
          </a:p>
          <a:p>
            <a:pPr marL="342900" indent="-342900">
              <a:buAutoNum type="arabicPeriod"/>
            </a:pPr>
            <a:r>
              <a:rPr lang="en-US" sz="1400" dirty="0" smtClean="0"/>
              <a:t>How can we take advantage of the abundant data to improve the forcing specification? </a:t>
            </a:r>
            <a:r>
              <a:rPr lang="en-US" sz="1400" b="1" dirty="0" smtClean="0"/>
              <a:t>Empirical model</a:t>
            </a:r>
            <a:r>
              <a:rPr lang="en-US" sz="1400" dirty="0" smtClean="0"/>
              <a:t> with global coverage, </a:t>
            </a:r>
            <a:r>
              <a:rPr lang="en-US" sz="1400" b="1" dirty="0" smtClean="0"/>
              <a:t>AMIE</a:t>
            </a:r>
            <a:r>
              <a:rPr lang="en-US" sz="1400" dirty="0" smtClean="0"/>
              <a:t>, or </a:t>
            </a:r>
            <a:r>
              <a:rPr lang="en-US" sz="1400" b="1" dirty="0" smtClean="0"/>
              <a:t>real data</a:t>
            </a:r>
            <a:r>
              <a:rPr lang="en-US" sz="1400" dirty="0" smtClean="0"/>
              <a:t> with limited spatial-temporal coverage? </a:t>
            </a:r>
          </a:p>
          <a:p>
            <a:pPr marL="342900" indent="-342900">
              <a:buAutoNum type="arabicPeriod"/>
            </a:pPr>
            <a:r>
              <a:rPr lang="en-US" sz="1400" dirty="0" smtClean="0"/>
              <a:t>Difference of PCP between </a:t>
            </a:r>
            <a:r>
              <a:rPr lang="en-US" sz="1400" dirty="0" err="1" smtClean="0"/>
              <a:t>SuperDARN</a:t>
            </a:r>
            <a:r>
              <a:rPr lang="en-US" sz="1400" dirty="0" smtClean="0"/>
              <a:t> large-scale and Weimer </a:t>
            </a:r>
          </a:p>
          <a:p>
            <a:pPr marL="342900" indent="-342900">
              <a:buAutoNum type="arabicPeriod"/>
            </a:pPr>
            <a:r>
              <a:rPr lang="en-US" sz="1400" dirty="0" smtClean="0"/>
              <a:t>The coverage of ASI imagers for the whole polar region</a:t>
            </a:r>
          </a:p>
          <a:p>
            <a:pPr marL="342900" indent="-342900">
              <a:buAutoNum type="arabicPeriod"/>
            </a:pPr>
            <a:r>
              <a:rPr lang="en-US" sz="1400" dirty="0" smtClean="0"/>
              <a:t>Regional </a:t>
            </a:r>
            <a:r>
              <a:rPr lang="en-US" sz="1400" dirty="0" err="1" smtClean="0"/>
              <a:t>SuperDARN</a:t>
            </a:r>
            <a:r>
              <a:rPr lang="en-US" sz="1400" dirty="0" smtClean="0"/>
              <a:t> high-resolution (Cheng)</a:t>
            </a:r>
          </a:p>
          <a:p>
            <a:pPr marL="342900" indent="-342900">
              <a:buAutoNum type="arabicPeriod"/>
            </a:pPr>
            <a:r>
              <a:rPr lang="en-US" sz="1400" dirty="0" smtClean="0"/>
              <a:t>Impact of variable cusp soft particle precipitation on polar cap patches in the Dayside (</a:t>
            </a:r>
            <a:r>
              <a:rPr lang="en-US" sz="1400" dirty="0" err="1" smtClean="0"/>
              <a:t>Qingyu</a:t>
            </a:r>
            <a:r>
              <a:rPr lang="en-US" sz="1400" dirty="0" smtClean="0"/>
              <a:t>)</a:t>
            </a:r>
          </a:p>
          <a:p>
            <a:pPr marL="342900" indent="-342900">
              <a:buAutoNum type="arabicPeriod"/>
            </a:pPr>
            <a:r>
              <a:rPr lang="en-US" sz="1400" dirty="0" smtClean="0"/>
              <a:t>How about Jan 31-Feb 1? </a:t>
            </a:r>
          </a:p>
          <a:p>
            <a:pPr marL="342900" indent="-342900">
              <a:buAutoNum type="arabicPeriod"/>
            </a:pPr>
            <a:r>
              <a:rPr lang="mr-IN" sz="1400" dirty="0" smtClean="0"/>
              <a:t>…</a:t>
            </a:r>
            <a:r>
              <a:rPr lang="en-US" sz="1400" dirty="0" smtClean="0"/>
              <a:t> </a:t>
            </a:r>
            <a:r>
              <a:rPr lang="mr-IN" sz="1400" dirty="0" smtClean="0"/>
              <a:t>…</a:t>
            </a:r>
            <a:endParaRPr lang="en-US" sz="1400" dirty="0"/>
          </a:p>
        </p:txBody>
      </p:sp>
    </p:spTree>
    <p:extLst>
      <p:ext uri="{BB962C8B-B14F-4D97-AF65-F5344CB8AC3E}">
        <p14:creationId xmlns:p14="http://schemas.microsoft.com/office/powerpoint/2010/main" val="1857846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069B4F0-B76E-F94E-A4D1-C8C5D2805334}" type="slidenum">
              <a:rPr lang="en-US" smtClean="0"/>
              <a:t>9</a:t>
            </a:fld>
            <a:endParaRPr lang="en-US"/>
          </a:p>
        </p:txBody>
      </p:sp>
      <p:pic>
        <p:nvPicPr>
          <p:cNvPr id="3" name="Picture 2"/>
          <p:cNvPicPr>
            <a:picLocks noChangeAspect="1"/>
          </p:cNvPicPr>
          <p:nvPr/>
        </p:nvPicPr>
        <p:blipFill>
          <a:blip r:embed="rId3"/>
          <a:stretch>
            <a:fillRect/>
          </a:stretch>
        </p:blipFill>
        <p:spPr>
          <a:xfrm>
            <a:off x="2926155" y="0"/>
            <a:ext cx="9177218" cy="6858000"/>
          </a:xfrm>
          <a:prstGeom prst="rect">
            <a:avLst/>
          </a:prstGeom>
        </p:spPr>
      </p:pic>
      <p:sp>
        <p:nvSpPr>
          <p:cNvPr id="4" name="TextBox 3">
            <a:extLst>
              <a:ext uri="{FF2B5EF4-FFF2-40B4-BE49-F238E27FC236}">
                <a16:creationId xmlns:a16="http://schemas.microsoft.com/office/drawing/2014/main" xmlns="" id="{0F4BE778-86E9-3442-A83E-36A45A14D2A6}"/>
              </a:ext>
            </a:extLst>
          </p:cNvPr>
          <p:cNvSpPr txBox="1"/>
          <p:nvPr/>
        </p:nvSpPr>
        <p:spPr>
          <a:xfrm>
            <a:off x="-73082" y="-55298"/>
            <a:ext cx="4815140" cy="584776"/>
          </a:xfrm>
          <a:prstGeom prst="rect">
            <a:avLst/>
          </a:prstGeom>
          <a:noFill/>
        </p:spPr>
        <p:txBody>
          <a:bodyPr wrap="none" rtlCol="0">
            <a:spAutoFit/>
          </a:bodyPr>
          <a:lstStyle/>
          <a:p>
            <a:r>
              <a:rPr lang="en-US" sz="3200" b="1" dirty="0">
                <a:latin typeface="Helvetica" pitchFamily="2" charset="0"/>
              </a:rPr>
              <a:t>3</a:t>
            </a:r>
            <a:r>
              <a:rPr lang="en-US" sz="3200" b="1" dirty="0" smtClean="0">
                <a:latin typeface="Helvetica" pitchFamily="2" charset="0"/>
              </a:rPr>
              <a:t>. March</a:t>
            </a:r>
            <a:r>
              <a:rPr lang="en-US" sz="3200" b="1" dirty="0" smtClean="0">
                <a:latin typeface="Helvetica" pitchFamily="2" charset="0"/>
              </a:rPr>
              <a:t>, 17 2013 </a:t>
            </a:r>
            <a:r>
              <a:rPr lang="en-US" sz="3200" b="1" dirty="0">
                <a:latin typeface="Helvetica" pitchFamily="2" charset="0"/>
              </a:rPr>
              <a:t>storm</a:t>
            </a:r>
          </a:p>
        </p:txBody>
      </p:sp>
      <p:sp>
        <p:nvSpPr>
          <p:cNvPr id="5" name="TextBox 4">
            <a:extLst>
              <a:ext uri="{FF2B5EF4-FFF2-40B4-BE49-F238E27FC236}">
                <a16:creationId xmlns:a16="http://schemas.microsoft.com/office/drawing/2014/main" xmlns="" id="{26BB4B7F-46F4-C748-8920-8476A4FE9391}"/>
              </a:ext>
            </a:extLst>
          </p:cNvPr>
          <p:cNvSpPr txBox="1"/>
          <p:nvPr/>
        </p:nvSpPr>
        <p:spPr>
          <a:xfrm>
            <a:off x="82539" y="700546"/>
            <a:ext cx="2654708" cy="707886"/>
          </a:xfrm>
          <a:prstGeom prst="rect">
            <a:avLst/>
          </a:prstGeom>
          <a:noFill/>
        </p:spPr>
        <p:txBody>
          <a:bodyPr wrap="square" rtlCol="0">
            <a:spAutoFit/>
          </a:bodyPr>
          <a:lstStyle/>
          <a:p>
            <a:r>
              <a:rPr lang="en-US" sz="2000" dirty="0"/>
              <a:t>Shock arrived </a:t>
            </a:r>
            <a:r>
              <a:rPr lang="en-US" sz="2000" dirty="0" smtClean="0"/>
              <a:t>~ 06 UT on 03/17/2013</a:t>
            </a:r>
            <a:endParaRPr lang="en-US" sz="2000" dirty="0"/>
          </a:p>
        </p:txBody>
      </p:sp>
      <p:sp>
        <p:nvSpPr>
          <p:cNvPr id="6" name="TextBox 5">
            <a:extLst>
              <a:ext uri="{FF2B5EF4-FFF2-40B4-BE49-F238E27FC236}">
                <a16:creationId xmlns:a16="http://schemas.microsoft.com/office/drawing/2014/main" xmlns="" id="{10C06B7F-2FA8-CE41-9D61-68E9DAEADBA4}"/>
              </a:ext>
            </a:extLst>
          </p:cNvPr>
          <p:cNvSpPr txBox="1"/>
          <p:nvPr/>
        </p:nvSpPr>
        <p:spPr>
          <a:xfrm>
            <a:off x="82539" y="1919971"/>
            <a:ext cx="2998776" cy="1323439"/>
          </a:xfrm>
          <a:prstGeom prst="rect">
            <a:avLst/>
          </a:prstGeom>
          <a:noFill/>
        </p:spPr>
        <p:txBody>
          <a:bodyPr wrap="square" rtlCol="0">
            <a:spAutoFit/>
          </a:bodyPr>
          <a:lstStyle/>
          <a:p>
            <a:r>
              <a:rPr lang="en-US" sz="2000" dirty="0"/>
              <a:t>Magnetic cloud arrived ~ </a:t>
            </a:r>
            <a:r>
              <a:rPr lang="en-US" sz="2000" dirty="0" smtClean="0"/>
              <a:t>1522</a:t>
            </a:r>
            <a:r>
              <a:rPr lang="en-US" sz="2000" dirty="0" smtClean="0"/>
              <a:t> UT on 03/17/2013, </a:t>
            </a:r>
            <a:r>
              <a:rPr lang="en-US" sz="2000" dirty="0"/>
              <a:t>and </a:t>
            </a:r>
            <a:r>
              <a:rPr lang="en-US" sz="2000" dirty="0"/>
              <a:t>ended </a:t>
            </a:r>
            <a:r>
              <a:rPr lang="en-US" sz="2000" dirty="0" smtClean="0"/>
              <a:t>~1648 </a:t>
            </a:r>
            <a:r>
              <a:rPr lang="en-US" sz="2000" dirty="0"/>
              <a:t>UT on 03/</a:t>
            </a:r>
            <a:r>
              <a:rPr lang="en-US" sz="2000" dirty="0" smtClean="0"/>
              <a:t>18/2013 (~25 Hours)</a:t>
            </a:r>
            <a:endParaRPr lang="en-US" sz="2000" dirty="0"/>
          </a:p>
        </p:txBody>
      </p:sp>
      <p:sp>
        <p:nvSpPr>
          <p:cNvPr id="7" name="TextBox 6">
            <a:extLst>
              <a:ext uri="{FF2B5EF4-FFF2-40B4-BE49-F238E27FC236}">
                <a16:creationId xmlns:a16="http://schemas.microsoft.com/office/drawing/2014/main" xmlns="" id="{E9E1C912-C452-E542-BB2F-4D78A5E7029B}"/>
              </a:ext>
            </a:extLst>
          </p:cNvPr>
          <p:cNvSpPr txBox="1"/>
          <p:nvPr/>
        </p:nvSpPr>
        <p:spPr>
          <a:xfrm>
            <a:off x="168848" y="3535811"/>
            <a:ext cx="2998776" cy="400110"/>
          </a:xfrm>
          <a:prstGeom prst="rect">
            <a:avLst/>
          </a:prstGeom>
          <a:noFill/>
        </p:spPr>
        <p:txBody>
          <a:bodyPr wrap="square" rtlCol="0">
            <a:spAutoFit/>
          </a:bodyPr>
          <a:lstStyle/>
          <a:p>
            <a:r>
              <a:rPr lang="en-US" sz="2000" dirty="0" smtClean="0"/>
              <a:t>Min SYM</a:t>
            </a:r>
            <a:r>
              <a:rPr lang="en-US" sz="2000" dirty="0"/>
              <a:t>-H: </a:t>
            </a:r>
            <a:r>
              <a:rPr lang="en-US" sz="2000" dirty="0" smtClean="0"/>
              <a:t>-1</a:t>
            </a:r>
            <a:r>
              <a:rPr lang="en-US" sz="2000" dirty="0" smtClean="0"/>
              <a:t>32</a:t>
            </a:r>
            <a:r>
              <a:rPr lang="en-US" sz="2000" dirty="0" smtClean="0"/>
              <a:t> </a:t>
            </a:r>
            <a:r>
              <a:rPr lang="en-US" sz="2000" dirty="0" err="1" smtClean="0"/>
              <a:t>nT</a:t>
            </a:r>
            <a:endParaRPr lang="en-US" sz="2000" dirty="0"/>
          </a:p>
        </p:txBody>
      </p:sp>
    </p:spTree>
    <p:extLst>
      <p:ext uri="{BB962C8B-B14F-4D97-AF65-F5344CB8AC3E}">
        <p14:creationId xmlns:p14="http://schemas.microsoft.com/office/powerpoint/2010/main" val="21228780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7020</TotalTime>
  <Words>1307</Words>
  <Application>Microsoft Macintosh PowerPoint</Application>
  <PresentationFormat>Custom</PresentationFormat>
  <Paragraphs>172</Paragraphs>
  <Slides>15</Slides>
  <Notes>3</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Summary of three events:   1. May 28-29, 2010 2. Feb 2-3, 2016 3. May 28-29, 2013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Impacts of soft electron precipitations on the neutral density during the May 28-29 geomagnetic storm</dc:title>
  <dc:creator>Qingyu Zhu</dc:creator>
  <cp:lastModifiedBy>Yue Deng</cp:lastModifiedBy>
  <cp:revision>71</cp:revision>
  <dcterms:created xsi:type="dcterms:W3CDTF">2020-05-18T01:35:09Z</dcterms:created>
  <dcterms:modified xsi:type="dcterms:W3CDTF">2020-06-15T14:59:47Z</dcterms:modified>
</cp:coreProperties>
</file>